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vml" ContentType="application/vnd.openxmlformats-officedocument.vmlDrawing"/>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Default Extension="ppt" ContentType="application/vnd.ms-powerpoint"/>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2"/>
    <p:sldId id="333" r:id="rId3"/>
    <p:sldId id="257" r:id="rId4"/>
    <p:sldId id="258" r:id="rId5"/>
    <p:sldId id="259" r:id="rId6"/>
    <p:sldId id="263" r:id="rId7"/>
    <p:sldId id="264" r:id="rId8"/>
    <p:sldId id="265" r:id="rId9"/>
    <p:sldId id="328" r:id="rId10"/>
    <p:sldId id="266" r:id="rId11"/>
    <p:sldId id="267" r:id="rId12"/>
    <p:sldId id="268" r:id="rId13"/>
    <p:sldId id="269" r:id="rId14"/>
    <p:sldId id="272" r:id="rId15"/>
    <p:sldId id="273" r:id="rId16"/>
    <p:sldId id="274"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9" r:id="rId36"/>
    <p:sldId id="300" r:id="rId37"/>
    <p:sldId id="301" r:id="rId38"/>
    <p:sldId id="302" r:id="rId39"/>
    <p:sldId id="303" r:id="rId40"/>
    <p:sldId id="306" r:id="rId41"/>
    <p:sldId id="307" r:id="rId42"/>
    <p:sldId id="308" r:id="rId43"/>
    <p:sldId id="309" r:id="rId44"/>
    <p:sldId id="332" r:id="rId45"/>
    <p:sldId id="313" r:id="rId46"/>
    <p:sldId id="314" r:id="rId47"/>
    <p:sldId id="315" r:id="rId48"/>
    <p:sldId id="316" r:id="rId49"/>
    <p:sldId id="317" r:id="rId50"/>
    <p:sldId id="318" r:id="rId51"/>
    <p:sldId id="319" r:id="rId52"/>
    <p:sldId id="320" r:id="rId53"/>
    <p:sldId id="321" r:id="rId54"/>
    <p:sldId id="331" r:id="rId55"/>
    <p:sldId id="322" r:id="rId56"/>
    <p:sldId id="330" r:id="rId57"/>
    <p:sldId id="325" r:id="rId58"/>
    <p:sldId id="326" r:id="rId59"/>
  </p:sldIdLst>
  <p:sldSz cx="9144000" cy="6858000" type="screen4x3"/>
  <p:notesSz cx="6815138" cy="9947275"/>
  <p:defaultTextStyle>
    <a:lvl1pPr>
      <a:defRPr>
        <a:latin typeface="+mn-lt"/>
        <a:ea typeface="+mn-ea"/>
        <a:cs typeface="+mn-cs"/>
        <a:sym typeface="Helvetica"/>
      </a:defRPr>
    </a:lvl1pPr>
    <a:lvl2pPr>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vl6pPr>
      <a:defRPr>
        <a:latin typeface="+mn-lt"/>
        <a:ea typeface="+mn-ea"/>
        <a:cs typeface="+mn-cs"/>
        <a:sym typeface="Helvetica"/>
      </a:defRPr>
    </a:lvl6pPr>
    <a:lvl7pPr>
      <a:defRPr>
        <a:latin typeface="+mn-lt"/>
        <a:ea typeface="+mn-ea"/>
        <a:cs typeface="+mn-cs"/>
        <a:sym typeface="Helvetica"/>
      </a:defRPr>
    </a:lvl7pPr>
    <a:lvl8pPr>
      <a:defRPr>
        <a:latin typeface="+mn-lt"/>
        <a:ea typeface="+mn-ea"/>
        <a:cs typeface="+mn-cs"/>
        <a:sym typeface="Helvetica"/>
      </a:defRPr>
    </a:lvl8pPr>
    <a:lvl9pPr>
      <a:defRPr>
        <a:latin typeface="+mn-lt"/>
        <a:ea typeface="+mn-ea"/>
        <a:cs typeface="+mn-cs"/>
        <a:sym typeface="Helvetica"/>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66CC"/>
        </a:fontRef>
        <a:srgbClr val="0066C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CEC"/>
          </a:solidFill>
        </a:fill>
      </a:tcStyle>
    </a:wholeTbl>
    <a:band2H>
      <a:tcTxStyle/>
      <a:tcStyle>
        <a:tcBdr/>
        <a:fill>
          <a:solidFill>
            <a:srgbClr val="E7F6F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CCCC"/>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CCCC"/>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CCCC"/>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CCCCCC"/>
              </a:solidFill>
              <a:prstDash val="solid"/>
              <a:bevel/>
            </a:ln>
          </a:left>
          <a:right>
            <a:ln w="12700" cap="flat">
              <a:solidFill>
                <a:srgbClr val="CCCCCC"/>
              </a:solidFill>
              <a:prstDash val="solid"/>
              <a:bevel/>
            </a:ln>
          </a:right>
          <a:top>
            <a:ln w="12700" cap="flat">
              <a:solidFill>
                <a:srgbClr val="CCCCCC"/>
              </a:solidFill>
              <a:prstDash val="solid"/>
              <a:bevel/>
            </a:ln>
          </a:top>
          <a:bottom>
            <a:ln w="127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srgbClr val="CCECEC"/>
          </a:solidFill>
        </a:fill>
      </a:tcStyle>
    </a:wholeTbl>
    <a:band2H>
      <a:tcTxStyle/>
      <a:tcStyle>
        <a:tcBdr/>
        <a:fill>
          <a:solidFill>
            <a:srgbClr val="E7F6F6"/>
          </a:solidFill>
        </a:fill>
      </a:tcStyle>
    </a:band2H>
    <a:firstCol>
      <a:tcTxStyle b="on" i="on">
        <a:fontRef idx="minor">
          <a:srgbClr val="CCCCCC"/>
        </a:fontRef>
        <a:srgbClr val="CCCCCC"/>
      </a:tcTxStyle>
      <a:tcStyle>
        <a:tcBdr>
          <a:left>
            <a:ln w="12700" cap="flat">
              <a:solidFill>
                <a:srgbClr val="CCCCCC"/>
              </a:solidFill>
              <a:prstDash val="solid"/>
              <a:bevel/>
            </a:ln>
          </a:left>
          <a:right>
            <a:ln w="12700" cap="flat">
              <a:solidFill>
                <a:srgbClr val="CCCCCC"/>
              </a:solidFill>
              <a:prstDash val="solid"/>
              <a:bevel/>
            </a:ln>
          </a:right>
          <a:top>
            <a:ln w="12700" cap="flat">
              <a:solidFill>
                <a:srgbClr val="CCCCCC"/>
              </a:solidFill>
              <a:prstDash val="solid"/>
              <a:bevel/>
            </a:ln>
          </a:top>
          <a:bottom>
            <a:ln w="127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srgbClr val="33CCCC"/>
          </a:solidFill>
        </a:fill>
      </a:tcStyle>
    </a:firstCol>
    <a:lastRow>
      <a:tcTxStyle b="on" i="on">
        <a:fontRef idx="minor">
          <a:srgbClr val="CCCCCC"/>
        </a:fontRef>
        <a:srgbClr val="CCCCCC"/>
      </a:tcTxStyle>
      <a:tcStyle>
        <a:tcBdr>
          <a:left>
            <a:ln w="12700" cap="flat">
              <a:solidFill>
                <a:srgbClr val="CCCCCC"/>
              </a:solidFill>
              <a:prstDash val="solid"/>
              <a:bevel/>
            </a:ln>
          </a:left>
          <a:right>
            <a:ln w="12700" cap="flat">
              <a:solidFill>
                <a:srgbClr val="CCCCCC"/>
              </a:solidFill>
              <a:prstDash val="solid"/>
              <a:bevel/>
            </a:ln>
          </a:right>
          <a:top>
            <a:ln w="38100" cap="flat">
              <a:solidFill>
                <a:srgbClr val="CCCCCC"/>
              </a:solidFill>
              <a:prstDash val="solid"/>
              <a:bevel/>
            </a:ln>
          </a:top>
          <a:bottom>
            <a:ln w="127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srgbClr val="33CCCC"/>
          </a:solidFill>
        </a:fill>
      </a:tcStyle>
    </a:lastRow>
    <a:firstRow>
      <a:tcTxStyle b="on" i="on">
        <a:fontRef idx="minor">
          <a:srgbClr val="CCCCCC"/>
        </a:fontRef>
        <a:srgbClr val="CCCCCC"/>
      </a:tcTxStyle>
      <a:tcStyle>
        <a:tcBdr>
          <a:left>
            <a:ln w="12700" cap="flat">
              <a:solidFill>
                <a:srgbClr val="CCCCCC"/>
              </a:solidFill>
              <a:prstDash val="solid"/>
              <a:bevel/>
            </a:ln>
          </a:left>
          <a:right>
            <a:ln w="12700" cap="flat">
              <a:solidFill>
                <a:srgbClr val="CCCCCC"/>
              </a:solidFill>
              <a:prstDash val="solid"/>
              <a:bevel/>
            </a:ln>
          </a:right>
          <a:top>
            <a:ln w="12700" cap="flat">
              <a:solidFill>
                <a:srgbClr val="CCCCCC"/>
              </a:solidFill>
              <a:prstDash val="solid"/>
              <a:bevel/>
            </a:ln>
          </a:top>
          <a:bottom>
            <a:ln w="381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srgbClr val="33CCCC"/>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CCCCCC"/>
              </a:solidFill>
              <a:prstDash val="solid"/>
              <a:bevel/>
            </a:ln>
          </a:left>
          <a:right>
            <a:ln w="12700" cap="flat">
              <a:solidFill>
                <a:srgbClr val="CCCCCC"/>
              </a:solidFill>
              <a:prstDash val="solid"/>
              <a:bevel/>
            </a:ln>
          </a:right>
          <a:top>
            <a:ln w="12700" cap="flat">
              <a:solidFill>
                <a:srgbClr val="CCCCCC"/>
              </a:solidFill>
              <a:prstDash val="solid"/>
              <a:bevel/>
            </a:ln>
          </a:top>
          <a:bottom>
            <a:ln w="127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srgbClr val="E2E6F3"/>
          </a:solidFill>
        </a:fill>
      </a:tcStyle>
    </a:wholeTbl>
    <a:band2H>
      <a:tcTxStyle/>
      <a:tcStyle>
        <a:tcBdr/>
        <a:fill>
          <a:solidFill>
            <a:srgbClr val="F1F3F9"/>
          </a:solidFill>
        </a:fill>
      </a:tcStyle>
    </a:band2H>
    <a:firstCol>
      <a:tcTxStyle b="on" i="on">
        <a:fontRef idx="minor">
          <a:srgbClr val="CCCCCC"/>
        </a:fontRef>
        <a:srgbClr val="CCCCCC"/>
      </a:tcTxStyle>
      <a:tcStyle>
        <a:tcBdr>
          <a:left>
            <a:ln w="12700" cap="flat">
              <a:solidFill>
                <a:srgbClr val="CCCCCC"/>
              </a:solidFill>
              <a:prstDash val="solid"/>
              <a:bevel/>
            </a:ln>
          </a:left>
          <a:right>
            <a:ln w="12700" cap="flat">
              <a:solidFill>
                <a:srgbClr val="CCCCCC"/>
              </a:solidFill>
              <a:prstDash val="solid"/>
              <a:bevel/>
            </a:ln>
          </a:right>
          <a:top>
            <a:ln w="12700" cap="flat">
              <a:solidFill>
                <a:srgbClr val="CCCCCC"/>
              </a:solidFill>
              <a:prstDash val="solid"/>
              <a:bevel/>
            </a:ln>
          </a:top>
          <a:bottom>
            <a:ln w="127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srgbClr val="AAB8E0"/>
          </a:solidFill>
        </a:fill>
      </a:tcStyle>
    </a:firstCol>
    <a:lastRow>
      <a:tcTxStyle b="on" i="on">
        <a:fontRef idx="minor">
          <a:srgbClr val="CCCCCC"/>
        </a:fontRef>
        <a:srgbClr val="CCCCCC"/>
      </a:tcTxStyle>
      <a:tcStyle>
        <a:tcBdr>
          <a:left>
            <a:ln w="12700" cap="flat">
              <a:solidFill>
                <a:srgbClr val="CCCCCC"/>
              </a:solidFill>
              <a:prstDash val="solid"/>
              <a:bevel/>
            </a:ln>
          </a:left>
          <a:right>
            <a:ln w="12700" cap="flat">
              <a:solidFill>
                <a:srgbClr val="CCCCCC"/>
              </a:solidFill>
              <a:prstDash val="solid"/>
              <a:bevel/>
            </a:ln>
          </a:right>
          <a:top>
            <a:ln w="38100" cap="flat">
              <a:solidFill>
                <a:srgbClr val="CCCCCC"/>
              </a:solidFill>
              <a:prstDash val="solid"/>
              <a:bevel/>
            </a:ln>
          </a:top>
          <a:bottom>
            <a:ln w="127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srgbClr val="AAB8E0"/>
          </a:solidFill>
        </a:fill>
      </a:tcStyle>
    </a:lastRow>
    <a:firstRow>
      <a:tcTxStyle b="on" i="on">
        <a:fontRef idx="minor">
          <a:srgbClr val="CCCCCC"/>
        </a:fontRef>
        <a:srgbClr val="CCCCCC"/>
      </a:tcTxStyle>
      <a:tcStyle>
        <a:tcBdr>
          <a:left>
            <a:ln w="12700" cap="flat">
              <a:solidFill>
                <a:srgbClr val="CCCCCC"/>
              </a:solidFill>
              <a:prstDash val="solid"/>
              <a:bevel/>
            </a:ln>
          </a:left>
          <a:right>
            <a:ln w="12700" cap="flat">
              <a:solidFill>
                <a:srgbClr val="CCCCCC"/>
              </a:solidFill>
              <a:prstDash val="solid"/>
              <a:bevel/>
            </a:ln>
          </a:right>
          <a:top>
            <a:ln w="12700" cap="flat">
              <a:solidFill>
                <a:srgbClr val="CCCCCC"/>
              </a:solidFill>
              <a:prstDash val="solid"/>
              <a:bevel/>
            </a:ln>
          </a:top>
          <a:bottom>
            <a:ln w="381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srgbClr val="AAB8E0"/>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CCCCCC"/>
              </a:solidFill>
              <a:prstDash val="solid"/>
              <a:bevel/>
            </a:ln>
          </a:left>
          <a:right>
            <a:ln w="12700" cap="flat">
              <a:solidFill>
                <a:srgbClr val="CCCCCC"/>
              </a:solidFill>
              <a:prstDash val="solid"/>
              <a:bevel/>
            </a:ln>
          </a:right>
          <a:top>
            <a:ln w="12700" cap="flat">
              <a:solidFill>
                <a:srgbClr val="CCCCCC"/>
              </a:solidFill>
              <a:prstDash val="solid"/>
              <a:bevel/>
            </a:ln>
          </a:top>
          <a:bottom>
            <a:ln w="127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srgbClr val="D1E6F6"/>
          </a:solidFill>
        </a:fill>
      </a:tcStyle>
    </a:wholeTbl>
    <a:band2H>
      <a:tcTxStyle/>
      <a:tcStyle>
        <a:tcBdr/>
        <a:fill>
          <a:solidFill>
            <a:srgbClr val="E9F3FA"/>
          </a:solidFill>
        </a:fill>
      </a:tcStyle>
    </a:band2H>
    <a:firstCol>
      <a:tcTxStyle b="on" i="on">
        <a:fontRef idx="minor">
          <a:srgbClr val="CCCCCC"/>
        </a:fontRef>
        <a:srgbClr val="CCCCCC"/>
      </a:tcTxStyle>
      <a:tcStyle>
        <a:tcBdr>
          <a:left>
            <a:ln w="12700" cap="flat">
              <a:solidFill>
                <a:srgbClr val="CCCCCC"/>
              </a:solidFill>
              <a:prstDash val="solid"/>
              <a:bevel/>
            </a:ln>
          </a:left>
          <a:right>
            <a:ln w="12700" cap="flat">
              <a:solidFill>
                <a:srgbClr val="CCCCCC"/>
              </a:solidFill>
              <a:prstDash val="solid"/>
              <a:bevel/>
            </a:ln>
          </a:right>
          <a:top>
            <a:ln w="12700" cap="flat">
              <a:solidFill>
                <a:srgbClr val="CCCCCC"/>
              </a:solidFill>
              <a:prstDash val="solid"/>
              <a:bevel/>
            </a:ln>
          </a:top>
          <a:bottom>
            <a:ln w="127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srgbClr val="5CB9E7"/>
          </a:solidFill>
        </a:fill>
      </a:tcStyle>
    </a:firstCol>
    <a:lastRow>
      <a:tcTxStyle b="on" i="on">
        <a:fontRef idx="minor">
          <a:srgbClr val="CCCCCC"/>
        </a:fontRef>
        <a:srgbClr val="CCCCCC"/>
      </a:tcTxStyle>
      <a:tcStyle>
        <a:tcBdr>
          <a:left>
            <a:ln w="12700" cap="flat">
              <a:solidFill>
                <a:srgbClr val="CCCCCC"/>
              </a:solidFill>
              <a:prstDash val="solid"/>
              <a:bevel/>
            </a:ln>
          </a:left>
          <a:right>
            <a:ln w="12700" cap="flat">
              <a:solidFill>
                <a:srgbClr val="CCCCCC"/>
              </a:solidFill>
              <a:prstDash val="solid"/>
              <a:bevel/>
            </a:ln>
          </a:right>
          <a:top>
            <a:ln w="38100" cap="flat">
              <a:solidFill>
                <a:srgbClr val="CCCCCC"/>
              </a:solidFill>
              <a:prstDash val="solid"/>
              <a:bevel/>
            </a:ln>
          </a:top>
          <a:bottom>
            <a:ln w="127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srgbClr val="5CB9E7"/>
          </a:solidFill>
        </a:fill>
      </a:tcStyle>
    </a:lastRow>
    <a:firstRow>
      <a:tcTxStyle b="on" i="on">
        <a:fontRef idx="minor">
          <a:srgbClr val="CCCCCC"/>
        </a:fontRef>
        <a:srgbClr val="CCCCCC"/>
      </a:tcTxStyle>
      <a:tcStyle>
        <a:tcBdr>
          <a:left>
            <a:ln w="12700" cap="flat">
              <a:solidFill>
                <a:srgbClr val="CCCCCC"/>
              </a:solidFill>
              <a:prstDash val="solid"/>
              <a:bevel/>
            </a:ln>
          </a:left>
          <a:right>
            <a:ln w="12700" cap="flat">
              <a:solidFill>
                <a:srgbClr val="CCCCCC"/>
              </a:solidFill>
              <a:prstDash val="solid"/>
              <a:bevel/>
            </a:ln>
          </a:right>
          <a:top>
            <a:ln w="12700" cap="flat">
              <a:solidFill>
                <a:srgbClr val="CCCCCC"/>
              </a:solidFill>
              <a:prstDash val="solid"/>
              <a:bevel/>
            </a:ln>
          </a:top>
          <a:bottom>
            <a:ln w="381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srgbClr val="5CB9E7"/>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CCCCCC"/>
          </a:solidFill>
        </a:fill>
      </a:tcStyle>
    </a:band2H>
    <a:firstCol>
      <a:tcTxStyle b="on" i="on">
        <a:fontRef idx="minor">
          <a:srgbClr val="CCCCCC"/>
        </a:fontRef>
        <a:srgbClr val="CCCCC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3CCCC"/>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CCCCCC"/>
          </a:solidFill>
        </a:fill>
      </a:tcStyle>
    </a:lastRow>
    <a:firstRow>
      <a:tcTxStyle b="on" i="on">
        <a:fontRef idx="minor">
          <a:srgbClr val="CCCCCC"/>
        </a:fontRef>
        <a:srgbClr val="CCCCCC"/>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33CCCC"/>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CCCCCC"/>
              </a:solidFill>
              <a:prstDash val="solid"/>
              <a:bevel/>
            </a:ln>
          </a:left>
          <a:right>
            <a:ln w="12700" cap="flat">
              <a:solidFill>
                <a:srgbClr val="CCCCCC"/>
              </a:solidFill>
              <a:prstDash val="solid"/>
              <a:bevel/>
            </a:ln>
          </a:right>
          <a:top>
            <a:ln w="12700" cap="flat">
              <a:solidFill>
                <a:srgbClr val="CCCCCC"/>
              </a:solidFill>
              <a:prstDash val="solid"/>
              <a:bevel/>
            </a:ln>
          </a:top>
          <a:bottom>
            <a:ln w="127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CCCCCC"/>
        </a:fontRef>
        <a:srgbClr val="CCCCCC"/>
      </a:tcTxStyle>
      <a:tcStyle>
        <a:tcBdr>
          <a:left>
            <a:ln w="12700" cap="flat">
              <a:solidFill>
                <a:srgbClr val="CCCCCC"/>
              </a:solidFill>
              <a:prstDash val="solid"/>
              <a:bevel/>
            </a:ln>
          </a:left>
          <a:right>
            <a:ln w="12700" cap="flat">
              <a:solidFill>
                <a:srgbClr val="CCCCCC"/>
              </a:solidFill>
              <a:prstDash val="solid"/>
              <a:bevel/>
            </a:ln>
          </a:right>
          <a:top>
            <a:ln w="12700" cap="flat">
              <a:solidFill>
                <a:srgbClr val="CCCCCC"/>
              </a:solidFill>
              <a:prstDash val="solid"/>
              <a:bevel/>
            </a:ln>
          </a:top>
          <a:bottom>
            <a:ln w="127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fill>
      </a:tcStyle>
    </a:firstCol>
    <a:lastRow>
      <a:tcTxStyle b="on" i="on">
        <a:fontRef idx="minor">
          <a:srgbClr val="CCCCCC"/>
        </a:fontRef>
        <a:srgbClr val="CCCCCC"/>
      </a:tcTxStyle>
      <a:tcStyle>
        <a:tcBdr>
          <a:left>
            <a:ln w="12700" cap="flat">
              <a:solidFill>
                <a:srgbClr val="CCCCCC"/>
              </a:solidFill>
              <a:prstDash val="solid"/>
              <a:bevel/>
            </a:ln>
          </a:left>
          <a:right>
            <a:ln w="12700" cap="flat">
              <a:solidFill>
                <a:srgbClr val="CCCCCC"/>
              </a:solidFill>
              <a:prstDash val="solid"/>
              <a:bevel/>
            </a:ln>
          </a:right>
          <a:top>
            <a:ln w="38100" cap="flat">
              <a:solidFill>
                <a:srgbClr val="CCCCCC"/>
              </a:solidFill>
              <a:prstDash val="solid"/>
              <a:bevel/>
            </a:ln>
          </a:top>
          <a:bottom>
            <a:ln w="127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fill>
      </a:tcStyle>
    </a:lastRow>
    <a:firstRow>
      <a:tcTxStyle b="on" i="on">
        <a:fontRef idx="minor">
          <a:srgbClr val="CCCCCC"/>
        </a:fontRef>
        <a:srgbClr val="CCCCCC"/>
      </a:tcTxStyle>
      <a:tcStyle>
        <a:tcBdr>
          <a:left>
            <a:ln w="12700" cap="flat">
              <a:solidFill>
                <a:srgbClr val="CCCCCC"/>
              </a:solidFill>
              <a:prstDash val="solid"/>
              <a:bevel/>
            </a:ln>
          </a:left>
          <a:right>
            <a:ln w="12700" cap="flat">
              <a:solidFill>
                <a:srgbClr val="CCCCCC"/>
              </a:solidFill>
              <a:prstDash val="solid"/>
              <a:bevel/>
            </a:ln>
          </a:right>
          <a:top>
            <a:ln w="12700" cap="flat">
              <a:solidFill>
                <a:srgbClr val="CCCCCC"/>
              </a:solidFill>
              <a:prstDash val="solid"/>
              <a:bevel/>
            </a:ln>
          </a:top>
          <a:bottom>
            <a:ln w="38100" cap="flat">
              <a:solidFill>
                <a:srgbClr val="CCCCCC"/>
              </a:solidFill>
              <a:prstDash val="solid"/>
              <a:bevel/>
            </a:ln>
          </a:bottom>
          <a:insideH>
            <a:ln w="12700" cap="flat">
              <a:solidFill>
                <a:srgbClr val="CCCCCC"/>
              </a:solidFill>
              <a:prstDash val="solid"/>
              <a:bevel/>
            </a:ln>
          </a:insideH>
          <a:insideV>
            <a:ln w="12700" cap="flat">
              <a:solidFill>
                <a:srgbClr val="CCCCCC"/>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840"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xfrm>
            <a:off x="922338" y="746125"/>
            <a:ext cx="4972050" cy="3730625"/>
          </a:xfrm>
          <a:prstGeom prst="rect">
            <a:avLst/>
          </a:prstGeom>
        </p:spPr>
        <p:txBody>
          <a:bodyPr/>
          <a:lstStyle/>
          <a:p>
            <a:pPr lvl="0"/>
            <a:endParaRPr/>
          </a:p>
        </p:txBody>
      </p:sp>
      <p:sp>
        <p:nvSpPr>
          <p:cNvPr id="96" name="Shape 96"/>
          <p:cNvSpPr>
            <a:spLocks noGrp="1"/>
          </p:cNvSpPr>
          <p:nvPr>
            <p:ph type="body" sz="quarter" idx="1"/>
          </p:nvPr>
        </p:nvSpPr>
        <p:spPr>
          <a:xfrm>
            <a:off x="908685" y="4724956"/>
            <a:ext cx="4997768" cy="4476274"/>
          </a:xfrm>
          <a:prstGeom prst="rect">
            <a:avLst/>
          </a:prstGeom>
        </p:spPr>
        <p:txBody>
          <a:bodyPr/>
          <a:lstStyle/>
          <a:p>
            <a:pPr lvl="0"/>
            <a:endParaRPr/>
          </a:p>
        </p:txBody>
      </p:sp>
    </p:spTree>
    <p:extLst>
      <p:ext uri="{BB962C8B-B14F-4D97-AF65-F5344CB8AC3E}">
        <p14:creationId xmlns:p14="http://schemas.microsoft.com/office/powerpoint/2010/main" xmlns="" val="3882254673"/>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pPr lvl="0"/>
            <a:endParaRPr/>
          </a:p>
        </p:txBody>
      </p:sp>
      <p:sp>
        <p:nvSpPr>
          <p:cNvPr id="101" name="Shape 101"/>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pPr lvl="0"/>
            <a:endParaRPr/>
          </a:p>
        </p:txBody>
      </p:sp>
      <p:sp>
        <p:nvSpPr>
          <p:cNvPr id="101" name="Shape 101"/>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prstGeom prst="rect">
            <a:avLst/>
          </a:prstGeom>
        </p:spPr>
        <p:txBody>
          <a:bodyPr/>
          <a:lstStyle/>
          <a:p>
            <a:pPr lvl="0"/>
            <a:endParaRPr/>
          </a:p>
        </p:txBody>
      </p:sp>
      <p:sp>
        <p:nvSpPr>
          <p:cNvPr id="108" name="Shape 108"/>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dirty="0"/>
              <a:t>THE STATE ALSO RECOGNIZES THAT THE USE OF INTELLECTUAL PROPERTY HAS A SOCIAL FUNCTION, AND PROMISES TO DIFFUSE KNOWLEDGE AND INFORMATION TO PROMOTE NATIONAL DEVELOPMENT.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prstGeom prst="rect">
            <a:avLst/>
          </a:prstGeom>
        </p:spPr>
        <p:txBody>
          <a:bodyPr/>
          <a:lstStyle/>
          <a:p>
            <a:pPr lvl="0"/>
            <a:endParaRPr/>
          </a:p>
        </p:txBody>
      </p:sp>
      <p:sp>
        <p:nvSpPr>
          <p:cNvPr id="116" name="Shape 116"/>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extLst>
      <p:ext uri="{BB962C8B-B14F-4D97-AF65-F5344CB8AC3E}">
        <p14:creationId xmlns:p14="http://schemas.microsoft.com/office/powerpoint/2010/main" xmlns="" val="7678961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extLst>
      <p:ext uri="{BB962C8B-B14F-4D97-AF65-F5344CB8AC3E}">
        <p14:creationId xmlns:p14="http://schemas.microsoft.com/office/powerpoint/2010/main" xmlns="" val="3405441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endParaRPr sz="1200" dirty="0"/>
          </a:p>
        </p:txBody>
      </p:sp>
    </p:spTree>
    <p:extLst>
      <p:ext uri="{BB962C8B-B14F-4D97-AF65-F5344CB8AC3E}">
        <p14:creationId xmlns:p14="http://schemas.microsoft.com/office/powerpoint/2010/main" xmlns="" val="256662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79" name="Group 79"/>
          <p:cNvGrpSpPr/>
          <p:nvPr/>
        </p:nvGrpSpPr>
        <p:grpSpPr>
          <a:xfrm>
            <a:off x="-5" y="-4"/>
            <a:ext cx="9148771" cy="6851657"/>
            <a:chOff x="-3" y="-2"/>
            <a:chExt cx="9148769" cy="6851655"/>
          </a:xfrm>
        </p:grpSpPr>
        <p:sp>
          <p:nvSpPr>
            <p:cNvPr id="43" name="Shape 43"/>
            <p:cNvSpPr/>
            <p:nvPr/>
          </p:nvSpPr>
          <p:spPr>
            <a:xfrm>
              <a:off x="8007352" y="4168775"/>
              <a:ext cx="1141415" cy="2682878"/>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2347"/>
                </a:gs>
                <a:gs pos="100000">
                  <a:srgbClr val="003B76"/>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44" name="Shape 44"/>
            <p:cNvSpPr/>
            <p:nvPr/>
          </p:nvSpPr>
          <p:spPr>
            <a:xfrm>
              <a:off x="8548689" y="6022976"/>
              <a:ext cx="600078" cy="8286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2347"/>
                </a:gs>
                <a:gs pos="100000">
                  <a:srgbClr val="003B76"/>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45" name="Shape 45"/>
            <p:cNvSpPr/>
            <p:nvPr/>
          </p:nvSpPr>
          <p:spPr>
            <a:xfrm>
              <a:off x="9015414" y="6689726"/>
              <a:ext cx="133353" cy="1619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2347"/>
                </a:gs>
                <a:gs pos="100000">
                  <a:srgbClr val="003B76"/>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grpSp>
          <p:nvGrpSpPr>
            <p:cNvPr id="59" name="Group 59"/>
            <p:cNvGrpSpPr/>
            <p:nvPr/>
          </p:nvGrpSpPr>
          <p:grpSpPr>
            <a:xfrm>
              <a:off x="455610" y="-2"/>
              <a:ext cx="8093083" cy="6851656"/>
              <a:chOff x="0" y="0"/>
              <a:chExt cx="8093082" cy="6851654"/>
            </a:xfrm>
          </p:grpSpPr>
          <p:sp>
            <p:nvSpPr>
              <p:cNvPr id="46" name="Shape 46"/>
              <p:cNvSpPr/>
              <p:nvPr/>
            </p:nvSpPr>
            <p:spPr>
              <a:xfrm>
                <a:off x="3970338" y="0"/>
                <a:ext cx="114303" cy="68516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47" name="Shape 47"/>
              <p:cNvSpPr/>
              <p:nvPr/>
            </p:nvSpPr>
            <p:spPr>
              <a:xfrm>
                <a:off x="4446588" y="0"/>
                <a:ext cx="276228" cy="6851655"/>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48" name="Shape 48"/>
              <p:cNvSpPr/>
              <p:nvPr/>
            </p:nvSpPr>
            <p:spPr>
              <a:xfrm>
                <a:off x="4873627" y="0"/>
                <a:ext cx="534991" cy="6851655"/>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49" name="Shape 49"/>
              <p:cNvSpPr/>
              <p:nvPr/>
            </p:nvSpPr>
            <p:spPr>
              <a:xfrm>
                <a:off x="5378453" y="0"/>
                <a:ext cx="677865" cy="6851655"/>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50" name="Shape 50"/>
              <p:cNvSpPr/>
              <p:nvPr/>
            </p:nvSpPr>
            <p:spPr>
              <a:xfrm>
                <a:off x="5807078" y="0"/>
                <a:ext cx="885828" cy="6851655"/>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51" name="Shape 51"/>
              <p:cNvSpPr/>
              <p:nvPr/>
            </p:nvSpPr>
            <p:spPr>
              <a:xfrm>
                <a:off x="6283328" y="0"/>
                <a:ext cx="1095377" cy="6851655"/>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52" name="Shape 52"/>
              <p:cNvSpPr/>
              <p:nvPr/>
            </p:nvSpPr>
            <p:spPr>
              <a:xfrm>
                <a:off x="6721477" y="0"/>
                <a:ext cx="1371605" cy="6851655"/>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53" name="Shape 53"/>
              <p:cNvSpPr/>
              <p:nvPr/>
            </p:nvSpPr>
            <p:spPr>
              <a:xfrm>
                <a:off x="3351213" y="0"/>
                <a:ext cx="238128" cy="6851655"/>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54" name="Shape 54"/>
              <p:cNvSpPr/>
              <p:nvPr/>
            </p:nvSpPr>
            <p:spPr>
              <a:xfrm>
                <a:off x="2665413" y="0"/>
                <a:ext cx="476253" cy="6851655"/>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55" name="Shape 55"/>
              <p:cNvSpPr/>
              <p:nvPr/>
            </p:nvSpPr>
            <p:spPr>
              <a:xfrm>
                <a:off x="2028825" y="0"/>
                <a:ext cx="674691" cy="68516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56" name="Shape 56"/>
              <p:cNvSpPr/>
              <p:nvPr/>
            </p:nvSpPr>
            <p:spPr>
              <a:xfrm>
                <a:off x="1333500" y="0"/>
                <a:ext cx="912815" cy="6851655"/>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57" name="Shape 57"/>
              <p:cNvSpPr/>
              <p:nvPr/>
            </p:nvSpPr>
            <p:spPr>
              <a:xfrm>
                <a:off x="657225" y="0"/>
                <a:ext cx="1169990" cy="6851655"/>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58" name="Shape 58"/>
              <p:cNvSpPr/>
              <p:nvPr/>
            </p:nvSpPr>
            <p:spPr>
              <a:xfrm>
                <a:off x="-1" y="0"/>
                <a:ext cx="1333504" cy="6851655"/>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grpSp>
        <p:sp>
          <p:nvSpPr>
            <p:cNvPr id="60" name="Shape 60"/>
            <p:cNvSpPr/>
            <p:nvPr/>
          </p:nvSpPr>
          <p:spPr>
            <a:xfrm>
              <a:off x="7935" y="4605336"/>
              <a:ext cx="962029" cy="2246317"/>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2347"/>
                </a:gs>
                <a:gs pos="100000">
                  <a:srgbClr val="003B76"/>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61" name="Shape 61"/>
            <p:cNvSpPr/>
            <p:nvPr/>
          </p:nvSpPr>
          <p:spPr>
            <a:xfrm>
              <a:off x="7935" y="6175376"/>
              <a:ext cx="361953" cy="676277"/>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2347"/>
                </a:gs>
                <a:gs pos="100000">
                  <a:srgbClr val="003B76"/>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62" name="Shape 62"/>
            <p:cNvSpPr/>
            <p:nvPr/>
          </p:nvSpPr>
          <p:spPr>
            <a:xfrm>
              <a:off x="7580313" y="-3"/>
              <a:ext cx="1562104" cy="28352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0C0"/>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63" name="Shape 63"/>
            <p:cNvSpPr/>
            <p:nvPr/>
          </p:nvSpPr>
          <p:spPr>
            <a:xfrm>
              <a:off x="8001002" y="-3"/>
              <a:ext cx="1141415" cy="134144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64" name="Shape 64"/>
            <p:cNvSpPr/>
            <p:nvPr/>
          </p:nvSpPr>
          <p:spPr>
            <a:xfrm>
              <a:off x="8494714" y="-3"/>
              <a:ext cx="647703" cy="6572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65" name="Shape 65"/>
            <p:cNvSpPr/>
            <p:nvPr/>
          </p:nvSpPr>
          <p:spPr>
            <a:xfrm>
              <a:off x="7935" y="-3"/>
              <a:ext cx="1362079" cy="2236791"/>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0C0"/>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66" name="Shape 66"/>
            <p:cNvSpPr/>
            <p:nvPr/>
          </p:nvSpPr>
          <p:spPr>
            <a:xfrm>
              <a:off x="7935" y="-3"/>
              <a:ext cx="933454" cy="95091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67" name="Shape 67"/>
            <p:cNvSpPr/>
            <p:nvPr/>
          </p:nvSpPr>
          <p:spPr>
            <a:xfrm>
              <a:off x="7935" y="-3"/>
              <a:ext cx="428628" cy="4000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68" name="Shape 68"/>
            <p:cNvSpPr/>
            <p:nvPr/>
          </p:nvSpPr>
          <p:spPr>
            <a:xfrm>
              <a:off x="-3" y="4364037"/>
              <a:ext cx="9140831" cy="3"/>
            </a:xfrm>
            <a:prstGeom prst="line">
              <a:avLst/>
            </a:prstGeom>
            <a:noFill/>
            <a:ln w="15875" cap="flat">
              <a:solidFill>
                <a:srgbClr val="0066CC"/>
              </a:solidFill>
              <a:prstDash val="solid"/>
              <a:round/>
            </a:ln>
            <a:effectLst/>
          </p:spPr>
          <p:txBody>
            <a:bodyPr wrap="square" lIns="0" tIns="0" rIns="0" bIns="0" numCol="1" anchor="t">
              <a:noAutofit/>
            </a:bodyPr>
            <a:lstStyle/>
            <a:p>
              <a:pPr lvl="0" defTabSz="457200">
                <a:defRPr sz="1200"/>
              </a:pPr>
              <a:endParaRPr/>
            </a:p>
          </p:txBody>
        </p:sp>
        <p:sp>
          <p:nvSpPr>
            <p:cNvPr id="69" name="Shape 69"/>
            <p:cNvSpPr/>
            <p:nvPr/>
          </p:nvSpPr>
          <p:spPr>
            <a:xfrm>
              <a:off x="-3" y="3740150"/>
              <a:ext cx="9140831" cy="2"/>
            </a:xfrm>
            <a:prstGeom prst="line">
              <a:avLst/>
            </a:prstGeom>
            <a:noFill/>
            <a:ln w="15875" cap="flat">
              <a:solidFill>
                <a:srgbClr val="0066CC"/>
              </a:solidFill>
              <a:prstDash val="solid"/>
              <a:round/>
            </a:ln>
            <a:effectLst/>
          </p:spPr>
          <p:txBody>
            <a:bodyPr wrap="square" lIns="0" tIns="0" rIns="0" bIns="0" numCol="1" anchor="t">
              <a:noAutofit/>
            </a:bodyPr>
            <a:lstStyle/>
            <a:p>
              <a:pPr lvl="0" defTabSz="457200">
                <a:defRPr sz="1200"/>
              </a:pPr>
              <a:endParaRPr/>
            </a:p>
          </p:txBody>
        </p:sp>
        <p:sp>
          <p:nvSpPr>
            <p:cNvPr id="70" name="Shape 70"/>
            <p:cNvSpPr/>
            <p:nvPr/>
          </p:nvSpPr>
          <p:spPr>
            <a:xfrm>
              <a:off x="-3" y="4987925"/>
              <a:ext cx="9140831" cy="2"/>
            </a:xfrm>
            <a:prstGeom prst="line">
              <a:avLst/>
            </a:prstGeom>
            <a:noFill/>
            <a:ln w="15875" cap="flat">
              <a:solidFill>
                <a:srgbClr val="003B76"/>
              </a:solidFill>
              <a:prstDash val="solid"/>
              <a:round/>
            </a:ln>
            <a:effectLst/>
          </p:spPr>
          <p:txBody>
            <a:bodyPr wrap="square" lIns="0" tIns="0" rIns="0" bIns="0" numCol="1" anchor="t">
              <a:noAutofit/>
            </a:bodyPr>
            <a:lstStyle/>
            <a:p>
              <a:pPr lvl="0" defTabSz="457200">
                <a:defRPr sz="1200"/>
              </a:pPr>
              <a:endParaRPr/>
            </a:p>
          </p:txBody>
        </p:sp>
        <p:grpSp>
          <p:nvGrpSpPr>
            <p:cNvPr id="76" name="Group 76"/>
            <p:cNvGrpSpPr/>
            <p:nvPr/>
          </p:nvGrpSpPr>
          <p:grpSpPr>
            <a:xfrm>
              <a:off x="-4" y="622297"/>
              <a:ext cx="9140836" cy="2493970"/>
              <a:chOff x="-1" y="-1"/>
              <a:chExt cx="9140834" cy="2493969"/>
            </a:xfrm>
          </p:grpSpPr>
          <p:sp>
            <p:nvSpPr>
              <p:cNvPr id="71" name="Shape 71"/>
              <p:cNvSpPr/>
              <p:nvPr/>
            </p:nvSpPr>
            <p:spPr>
              <a:xfrm>
                <a:off x="-1" y="622300"/>
                <a:ext cx="9140835" cy="2"/>
              </a:xfrm>
              <a:prstGeom prst="line">
                <a:avLst/>
              </a:prstGeom>
              <a:noFill/>
              <a:ln w="15875" cap="flat">
                <a:solidFill>
                  <a:srgbClr val="0066CC"/>
                </a:solidFill>
                <a:prstDash val="solid"/>
                <a:round/>
              </a:ln>
              <a:effectLst/>
            </p:spPr>
            <p:txBody>
              <a:bodyPr wrap="square" lIns="0" tIns="0" rIns="0" bIns="0" numCol="1" anchor="t">
                <a:noAutofit/>
              </a:bodyPr>
              <a:lstStyle/>
              <a:p>
                <a:pPr lvl="0" defTabSz="457200">
                  <a:defRPr sz="1200"/>
                </a:pPr>
                <a:endParaRPr/>
              </a:p>
            </p:txBody>
          </p:sp>
          <p:sp>
            <p:nvSpPr>
              <p:cNvPr id="72" name="Shape 72"/>
              <p:cNvSpPr/>
              <p:nvPr/>
            </p:nvSpPr>
            <p:spPr>
              <a:xfrm>
                <a:off x="-1" y="2493965"/>
                <a:ext cx="9140835" cy="3"/>
              </a:xfrm>
              <a:prstGeom prst="line">
                <a:avLst/>
              </a:prstGeom>
              <a:noFill/>
              <a:ln w="15875" cap="flat">
                <a:solidFill>
                  <a:srgbClr val="0066CC"/>
                </a:solidFill>
                <a:prstDash val="solid"/>
                <a:round/>
              </a:ln>
              <a:effectLst/>
            </p:spPr>
            <p:txBody>
              <a:bodyPr wrap="square" lIns="0" tIns="0" rIns="0" bIns="0" numCol="1" anchor="t">
                <a:noAutofit/>
              </a:bodyPr>
              <a:lstStyle/>
              <a:p>
                <a:pPr lvl="0" defTabSz="457200">
                  <a:defRPr sz="1200"/>
                </a:pPr>
                <a:endParaRPr/>
              </a:p>
            </p:txBody>
          </p:sp>
          <p:sp>
            <p:nvSpPr>
              <p:cNvPr id="73" name="Shape 73"/>
              <p:cNvSpPr/>
              <p:nvPr/>
            </p:nvSpPr>
            <p:spPr>
              <a:xfrm>
                <a:off x="-1" y="1870077"/>
                <a:ext cx="9140835" cy="2"/>
              </a:xfrm>
              <a:prstGeom prst="line">
                <a:avLst/>
              </a:prstGeom>
              <a:noFill/>
              <a:ln w="15875" cap="flat">
                <a:solidFill>
                  <a:srgbClr val="0066CC"/>
                </a:solidFill>
                <a:prstDash val="solid"/>
                <a:round/>
              </a:ln>
              <a:effectLst/>
            </p:spPr>
            <p:txBody>
              <a:bodyPr wrap="square" lIns="0" tIns="0" rIns="0" bIns="0" numCol="1" anchor="t">
                <a:noAutofit/>
              </a:bodyPr>
              <a:lstStyle/>
              <a:p>
                <a:pPr lvl="0" defTabSz="457200">
                  <a:defRPr sz="1200"/>
                </a:pPr>
                <a:endParaRPr/>
              </a:p>
            </p:txBody>
          </p:sp>
          <p:sp>
            <p:nvSpPr>
              <p:cNvPr id="74" name="Shape 74"/>
              <p:cNvSpPr/>
              <p:nvPr/>
            </p:nvSpPr>
            <p:spPr>
              <a:xfrm>
                <a:off x="-1" y="1246188"/>
                <a:ext cx="9140835" cy="3"/>
              </a:xfrm>
              <a:prstGeom prst="line">
                <a:avLst/>
              </a:prstGeom>
              <a:noFill/>
              <a:ln w="15875" cap="flat">
                <a:solidFill>
                  <a:srgbClr val="0066CC"/>
                </a:solidFill>
                <a:prstDash val="solid"/>
                <a:round/>
              </a:ln>
              <a:effectLst/>
            </p:spPr>
            <p:txBody>
              <a:bodyPr wrap="square" lIns="0" tIns="0" rIns="0" bIns="0" numCol="1" anchor="t">
                <a:noAutofit/>
              </a:bodyPr>
              <a:lstStyle/>
              <a:p>
                <a:pPr lvl="0" defTabSz="457200">
                  <a:defRPr sz="1200"/>
                </a:pPr>
                <a:endParaRPr/>
              </a:p>
            </p:txBody>
          </p:sp>
          <p:sp>
            <p:nvSpPr>
              <p:cNvPr id="75" name="Shape 75"/>
              <p:cNvSpPr/>
              <p:nvPr/>
            </p:nvSpPr>
            <p:spPr>
              <a:xfrm>
                <a:off x="-1" y="-2"/>
                <a:ext cx="9140835" cy="2"/>
              </a:xfrm>
              <a:prstGeom prst="line">
                <a:avLst/>
              </a:prstGeom>
              <a:noFill/>
              <a:ln w="15875" cap="flat">
                <a:solidFill>
                  <a:srgbClr val="0066CC"/>
                </a:solidFill>
                <a:prstDash val="solid"/>
                <a:round/>
              </a:ln>
              <a:effectLst/>
            </p:spPr>
            <p:txBody>
              <a:bodyPr wrap="square" lIns="0" tIns="0" rIns="0" bIns="0" numCol="1" anchor="t">
                <a:noAutofit/>
              </a:bodyPr>
              <a:lstStyle/>
              <a:p>
                <a:pPr lvl="0" defTabSz="457200">
                  <a:defRPr sz="1200"/>
                </a:pPr>
                <a:endParaRPr/>
              </a:p>
            </p:txBody>
          </p:sp>
        </p:grpSp>
        <p:sp>
          <p:nvSpPr>
            <p:cNvPr id="77" name="Shape 77"/>
            <p:cNvSpPr/>
            <p:nvPr/>
          </p:nvSpPr>
          <p:spPr>
            <a:xfrm>
              <a:off x="-3" y="6235701"/>
              <a:ext cx="9140831" cy="2"/>
            </a:xfrm>
            <a:prstGeom prst="line">
              <a:avLst/>
            </a:prstGeom>
            <a:noFill/>
            <a:ln w="15875" cap="flat">
              <a:solidFill>
                <a:srgbClr val="003B76"/>
              </a:solidFill>
              <a:prstDash val="solid"/>
              <a:round/>
            </a:ln>
            <a:effectLst/>
          </p:spPr>
          <p:txBody>
            <a:bodyPr wrap="square" lIns="0" tIns="0" rIns="0" bIns="0" numCol="1" anchor="t">
              <a:noAutofit/>
            </a:bodyPr>
            <a:lstStyle/>
            <a:p>
              <a:pPr lvl="0" defTabSz="457200">
                <a:defRPr sz="1200"/>
              </a:pPr>
              <a:endParaRPr/>
            </a:p>
          </p:txBody>
        </p:sp>
        <p:sp>
          <p:nvSpPr>
            <p:cNvPr id="78" name="Shape 78"/>
            <p:cNvSpPr/>
            <p:nvPr/>
          </p:nvSpPr>
          <p:spPr>
            <a:xfrm>
              <a:off x="-3" y="5611813"/>
              <a:ext cx="9140831" cy="3"/>
            </a:xfrm>
            <a:prstGeom prst="line">
              <a:avLst/>
            </a:prstGeom>
            <a:noFill/>
            <a:ln w="15875" cap="flat">
              <a:solidFill>
                <a:srgbClr val="003B76"/>
              </a:solidFill>
              <a:prstDash val="solid"/>
              <a:round/>
            </a:ln>
            <a:effectLst/>
          </p:spPr>
          <p:txBody>
            <a:bodyPr wrap="square" lIns="0" tIns="0" rIns="0" bIns="0" numCol="1" anchor="t">
              <a:noAutofit/>
            </a:bodyPr>
            <a:lstStyle/>
            <a:p>
              <a:pPr lvl="0" defTabSz="457200">
                <a:defRPr sz="1200"/>
              </a:pPr>
              <a:endParaRPr/>
            </a:p>
          </p:txBody>
        </p:sp>
      </p:grpSp>
      <p:sp>
        <p:nvSpPr>
          <p:cNvPr id="80" name="Shape 80"/>
          <p:cNvSpPr>
            <a:spLocks noGrp="1"/>
          </p:cNvSpPr>
          <p:nvPr>
            <p:ph type="title"/>
          </p:nvPr>
        </p:nvSpPr>
        <p:spPr>
          <a:xfrm>
            <a:off x="685800" y="0"/>
            <a:ext cx="7772400" cy="3429000"/>
          </a:xfrm>
          <a:prstGeom prst="rect">
            <a:avLst/>
          </a:prstGeom>
          <a:extLst>
            <a:ext uri="{C572A759-6A51-4108-AA02-DFA0A04FC94B}">
              <ma14:wrappingTextBoxFlag xmlns="" xmlns:ma14="http://schemas.microsoft.com/office/mac/drawingml/2011/main" val="1"/>
            </a:ext>
          </a:extLst>
        </p:spPr>
        <p:txBody>
          <a:bodyPr anchor="b"/>
          <a:lstStyle>
            <a:lvl1pPr>
              <a:defRPr sz="5400">
                <a:effectLst>
                  <a:outerShdw blurRad="12700" dist="38100" dir="2700000" rotWithShape="0">
                    <a:srgbClr val="000000"/>
                  </a:outerShdw>
                </a:effectLst>
              </a:defRPr>
            </a:lvl1pPr>
          </a:lstStyle>
          <a:p>
            <a:pPr lvl="0">
              <a:defRPr sz="1800">
                <a:solidFill>
                  <a:srgbClr val="000000"/>
                </a:solidFill>
                <a:effectLst/>
              </a:defRPr>
            </a:pPr>
            <a:r>
              <a:rPr sz="5400">
                <a:solidFill>
                  <a:srgbClr val="CCECFF"/>
                </a:solidFill>
                <a:effectLst>
                  <a:outerShdw blurRad="12700" dist="38100" dir="2700000" rotWithShape="0">
                    <a:srgbClr val="000000"/>
                  </a:outerShdw>
                </a:effectLst>
              </a:rPr>
              <a:t>Click to edit Master title style</a:t>
            </a:r>
          </a:p>
        </p:txBody>
      </p:sp>
      <p:sp>
        <p:nvSpPr>
          <p:cNvPr id="81" name="Shape 81"/>
          <p:cNvSpPr>
            <a:spLocks noGrp="1"/>
          </p:cNvSpPr>
          <p:nvPr>
            <p:ph type="body" idx="1"/>
          </p:nvPr>
        </p:nvSpPr>
        <p:spPr>
          <a:xfrm>
            <a:off x="1371600" y="3886200"/>
            <a:ext cx="6400800" cy="2971800"/>
          </a:xfrm>
          <a:prstGeom prst="rect">
            <a:avLst/>
          </a:prstGeom>
          <a:extLst>
            <a:ext uri="{C572A759-6A51-4108-AA02-DFA0A04FC94B}">
              <ma14:wrappingTextBoxFlag xmlns="" xmlns:ma14="http://schemas.microsoft.com/office/mac/drawingml/2011/main" val="1"/>
            </a:ext>
          </a:extLst>
        </p:spPr>
        <p:txBody>
          <a:bodyPr/>
          <a:lstStyle>
            <a:lvl1pPr marL="0" indent="0" algn="ctr">
              <a:buClrTx/>
              <a:buSzTx/>
              <a:buFontTx/>
              <a:buNone/>
            </a:lvl1pPr>
          </a:lstStyle>
          <a:p>
            <a:pPr lvl="0">
              <a:defRPr sz="1800">
                <a:solidFill>
                  <a:srgbClr val="000000"/>
                </a:solidFill>
                <a:effectLst/>
              </a:defRPr>
            </a:pPr>
            <a:r>
              <a:rPr sz="3200">
                <a:solidFill>
                  <a:srgbClr val="FFFFFF"/>
                </a:solidFill>
                <a:effectLst>
                  <a:outerShdw blurRad="12700" dist="25400" dir="2700000" rotWithShape="0">
                    <a:srgbClr val="000000"/>
                  </a:outerShdw>
                </a:effectLst>
              </a:rPr>
              <a:t>Click to edit Master subtitle style</a:t>
            </a:r>
          </a:p>
        </p:txBody>
      </p:sp>
      <p:sp>
        <p:nvSpPr>
          <p:cNvPr id="82" name="Shape 8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4" name="Shape 8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85" name="Shape 85"/>
          <p:cNvSpPr>
            <a:spLocks noGrp="1"/>
          </p:cNvSpPr>
          <p:nvPr>
            <p:ph type="title"/>
          </p:nvPr>
        </p:nvSpPr>
        <p:spPr>
          <a:prstGeom prst="rect">
            <a:avLst/>
          </a:prstGeom>
        </p:spPr>
        <p:txBody>
          <a:bodyPr/>
          <a:lstStyle/>
          <a:p>
            <a:pPr lvl="0"/>
            <a:endParaRPr/>
          </a:p>
        </p:txBody>
      </p:sp>
      <p:sp>
        <p:nvSpPr>
          <p:cNvPr id="86" name="Shape 86"/>
          <p:cNvSpPr>
            <a:spLocks noGrp="1"/>
          </p:cNvSpPr>
          <p:nvPr>
            <p:ph type="body" idx="1"/>
          </p:nvPr>
        </p:nvSpPr>
        <p:spPr>
          <a:prstGeom prst="rect">
            <a:avLst/>
          </a:prstGeom>
        </p:spPr>
        <p:txBody>
          <a:bodyPr/>
          <a:lstStyle/>
          <a:p>
            <a:pPr lvl="0"/>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8" name="Shape 8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89" name="Shape 89"/>
          <p:cNvSpPr>
            <a:spLocks noGrp="1"/>
          </p:cNvSpPr>
          <p:nvPr>
            <p:ph type="title"/>
          </p:nvPr>
        </p:nvSpPr>
        <p:spPr>
          <a:prstGeom prst="rect">
            <a:avLst/>
          </a:prstGeom>
        </p:spPr>
        <p:txBody>
          <a:bodyPr/>
          <a:lstStyle/>
          <a:p>
            <a:pPr lvl="0"/>
            <a:endParaRPr/>
          </a:p>
        </p:txBody>
      </p:sp>
      <p:sp>
        <p:nvSpPr>
          <p:cNvPr id="90" name="Shape 90"/>
          <p:cNvSpPr>
            <a:spLocks noGrp="1"/>
          </p:cNvSpPr>
          <p:nvPr>
            <p:ph type="body" idx="1"/>
          </p:nvPr>
        </p:nvSpPr>
        <p:spPr>
          <a:xfrm>
            <a:off x="457200" y="1600200"/>
            <a:ext cx="4038600" cy="5257800"/>
          </a:xfrm>
          <a:prstGeom prst="rect">
            <a:avLst/>
          </a:prstGeom>
        </p:spPr>
        <p:txBody>
          <a:bodyPr/>
          <a:lstStyle/>
          <a:p>
            <a:pPr lvl="0"/>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2" name="Shape 9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93" name="Shape 93"/>
          <p:cNvSpPr>
            <a:spLocks noGrp="1"/>
          </p:cNvSpPr>
          <p:nvPr>
            <p:ph type="title"/>
          </p:nvPr>
        </p:nvSpPr>
        <p:spPr>
          <a:prstGeom prst="rect">
            <a:avLst/>
          </a:prstGeom>
        </p:spPr>
        <p:txBody>
          <a:bodyPr/>
          <a:lstStyle/>
          <a:p>
            <a:pPr lvl="0"/>
            <a:endParaRPr/>
          </a:p>
        </p:txBody>
      </p:sp>
      <p:sp>
        <p:nvSpPr>
          <p:cNvPr id="94" name="Shape 94"/>
          <p:cNvSpPr>
            <a:spLocks noGrp="1"/>
          </p:cNvSpPr>
          <p:nvPr>
            <p:ph type="body" idx="1"/>
          </p:nvPr>
        </p:nvSpPr>
        <p:spPr>
          <a:prstGeom prst="rect">
            <a:avLst/>
          </a:prstGeom>
        </p:spPr>
        <p:txBody>
          <a:bodyPr/>
          <a:lstStyle/>
          <a:p>
            <a:pPr lvl="0"/>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8526AE79-0917-420E-B9C5-0F61DFDC43F4}" type="slidenum">
              <a:rPr lang="en-US" altLang="en-US"/>
              <a:pPr/>
              <a:t>‹#›</a:t>
            </a:fld>
            <a:endParaRPr lang="en-US" altLang="en-US"/>
          </a:p>
        </p:txBody>
      </p:sp>
    </p:spTree>
    <p:extLst>
      <p:ext uri="{BB962C8B-B14F-4D97-AF65-F5344CB8AC3E}">
        <p14:creationId xmlns:p14="http://schemas.microsoft.com/office/powerpoint/2010/main" xmlns="" val="150538993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850"/>
            </a:gs>
            <a:gs pos="100000">
              <a:srgbClr val="0066CC"/>
            </a:gs>
          </a:gsLst>
          <a:lin ang="16200000" scaled="0"/>
        </a:gradFill>
        <a:effectLst/>
      </p:bgPr>
    </p:bg>
    <p:spTree>
      <p:nvGrpSpPr>
        <p:cNvPr id="1" name=""/>
        <p:cNvGrpSpPr/>
        <p:nvPr/>
      </p:nvGrpSpPr>
      <p:grpSpPr>
        <a:xfrm>
          <a:off x="0" y="0"/>
          <a:ext cx="0" cy="0"/>
          <a:chOff x="0" y="0"/>
          <a:chExt cx="0" cy="0"/>
        </a:xfrm>
      </p:grpSpPr>
      <p:grpSp>
        <p:nvGrpSpPr>
          <p:cNvPr id="38" name="Group 38"/>
          <p:cNvGrpSpPr/>
          <p:nvPr/>
        </p:nvGrpSpPr>
        <p:grpSpPr>
          <a:xfrm>
            <a:off x="1584" y="-3"/>
            <a:ext cx="9148770" cy="6851657"/>
            <a:chOff x="-1" y="-1"/>
            <a:chExt cx="9148768" cy="6851655"/>
          </a:xfrm>
        </p:grpSpPr>
        <p:sp>
          <p:nvSpPr>
            <p:cNvPr id="2" name="Shape 2"/>
            <p:cNvSpPr/>
            <p:nvPr/>
          </p:nvSpPr>
          <p:spPr>
            <a:xfrm>
              <a:off x="8007352" y="4168776"/>
              <a:ext cx="1141416" cy="2682878"/>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2347"/>
                </a:gs>
                <a:gs pos="100000">
                  <a:srgbClr val="003B76"/>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3" name="Shape 3"/>
            <p:cNvSpPr/>
            <p:nvPr/>
          </p:nvSpPr>
          <p:spPr>
            <a:xfrm>
              <a:off x="8548689" y="6022977"/>
              <a:ext cx="600078" cy="8286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2347"/>
                </a:gs>
                <a:gs pos="100000">
                  <a:srgbClr val="003B76"/>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4" name="Shape 4"/>
            <p:cNvSpPr/>
            <p:nvPr/>
          </p:nvSpPr>
          <p:spPr>
            <a:xfrm>
              <a:off x="9015414" y="6689727"/>
              <a:ext cx="133353" cy="1619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2347"/>
                </a:gs>
                <a:gs pos="100000">
                  <a:srgbClr val="003B76"/>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grpSp>
          <p:nvGrpSpPr>
            <p:cNvPr id="18" name="Group 18"/>
            <p:cNvGrpSpPr/>
            <p:nvPr/>
          </p:nvGrpSpPr>
          <p:grpSpPr>
            <a:xfrm>
              <a:off x="455612" y="-1"/>
              <a:ext cx="8093082" cy="6851656"/>
              <a:chOff x="0" y="0"/>
              <a:chExt cx="8093080" cy="6851654"/>
            </a:xfrm>
          </p:grpSpPr>
          <p:sp>
            <p:nvSpPr>
              <p:cNvPr id="5" name="Shape 5"/>
              <p:cNvSpPr/>
              <p:nvPr/>
            </p:nvSpPr>
            <p:spPr>
              <a:xfrm>
                <a:off x="3970338" y="0"/>
                <a:ext cx="114303" cy="68516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6" name="Shape 6"/>
              <p:cNvSpPr/>
              <p:nvPr/>
            </p:nvSpPr>
            <p:spPr>
              <a:xfrm>
                <a:off x="4446588" y="0"/>
                <a:ext cx="276228" cy="6851655"/>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7" name="Shape 7"/>
              <p:cNvSpPr/>
              <p:nvPr/>
            </p:nvSpPr>
            <p:spPr>
              <a:xfrm>
                <a:off x="4873627" y="0"/>
                <a:ext cx="534990" cy="6851655"/>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8" name="Shape 8"/>
              <p:cNvSpPr/>
              <p:nvPr/>
            </p:nvSpPr>
            <p:spPr>
              <a:xfrm>
                <a:off x="5378452" y="0"/>
                <a:ext cx="677865" cy="6851655"/>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9" name="Shape 9"/>
              <p:cNvSpPr/>
              <p:nvPr/>
            </p:nvSpPr>
            <p:spPr>
              <a:xfrm>
                <a:off x="5807077" y="0"/>
                <a:ext cx="885828" cy="6851655"/>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0" name="Shape 10"/>
              <p:cNvSpPr/>
              <p:nvPr/>
            </p:nvSpPr>
            <p:spPr>
              <a:xfrm>
                <a:off x="6283327" y="0"/>
                <a:ext cx="1095378" cy="6851655"/>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1" name="Shape 11"/>
              <p:cNvSpPr/>
              <p:nvPr/>
            </p:nvSpPr>
            <p:spPr>
              <a:xfrm>
                <a:off x="6721476" y="0"/>
                <a:ext cx="1371605" cy="6851655"/>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2" name="Shape 12"/>
              <p:cNvSpPr/>
              <p:nvPr/>
            </p:nvSpPr>
            <p:spPr>
              <a:xfrm>
                <a:off x="3351212" y="0"/>
                <a:ext cx="238129" cy="6851655"/>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3" name="Shape 13"/>
              <p:cNvSpPr/>
              <p:nvPr/>
            </p:nvSpPr>
            <p:spPr>
              <a:xfrm>
                <a:off x="2665412" y="0"/>
                <a:ext cx="476253" cy="6851655"/>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4" name="Shape 14"/>
              <p:cNvSpPr/>
              <p:nvPr/>
            </p:nvSpPr>
            <p:spPr>
              <a:xfrm>
                <a:off x="2028825" y="0"/>
                <a:ext cx="674690" cy="68516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5" name="Shape 15"/>
              <p:cNvSpPr/>
              <p:nvPr/>
            </p:nvSpPr>
            <p:spPr>
              <a:xfrm>
                <a:off x="1333500" y="0"/>
                <a:ext cx="912815" cy="6851655"/>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6" name="Shape 16"/>
              <p:cNvSpPr/>
              <p:nvPr/>
            </p:nvSpPr>
            <p:spPr>
              <a:xfrm>
                <a:off x="657225" y="0"/>
                <a:ext cx="1169990" cy="6851655"/>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17" name="Shape 17"/>
              <p:cNvSpPr/>
              <p:nvPr/>
            </p:nvSpPr>
            <p:spPr>
              <a:xfrm>
                <a:off x="0" y="0"/>
                <a:ext cx="1333503" cy="6851655"/>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4488"/>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grpSp>
        <p:sp>
          <p:nvSpPr>
            <p:cNvPr id="19" name="Shape 19"/>
            <p:cNvSpPr/>
            <p:nvPr/>
          </p:nvSpPr>
          <p:spPr>
            <a:xfrm>
              <a:off x="7937" y="4605337"/>
              <a:ext cx="962028" cy="2246317"/>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2347"/>
                </a:gs>
                <a:gs pos="100000">
                  <a:srgbClr val="003B76"/>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0" name="Shape 20"/>
            <p:cNvSpPr/>
            <p:nvPr/>
          </p:nvSpPr>
          <p:spPr>
            <a:xfrm>
              <a:off x="7937" y="6175377"/>
              <a:ext cx="361953" cy="676277"/>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2347"/>
                </a:gs>
                <a:gs pos="100000">
                  <a:srgbClr val="003B76"/>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1" name="Shape 21"/>
            <p:cNvSpPr/>
            <p:nvPr/>
          </p:nvSpPr>
          <p:spPr>
            <a:xfrm>
              <a:off x="7580314" y="-2"/>
              <a:ext cx="1562103" cy="28352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0C0"/>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2" name="Shape 22"/>
            <p:cNvSpPr/>
            <p:nvPr/>
          </p:nvSpPr>
          <p:spPr>
            <a:xfrm>
              <a:off x="8001002" y="-2"/>
              <a:ext cx="1141416" cy="134144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3" name="Shape 23"/>
            <p:cNvSpPr/>
            <p:nvPr/>
          </p:nvSpPr>
          <p:spPr>
            <a:xfrm>
              <a:off x="8494714" y="-2"/>
              <a:ext cx="647703" cy="6572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4" name="Shape 24"/>
            <p:cNvSpPr/>
            <p:nvPr/>
          </p:nvSpPr>
          <p:spPr>
            <a:xfrm>
              <a:off x="7937" y="-2"/>
              <a:ext cx="1362078" cy="2236791"/>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0C0"/>
                </a:gs>
                <a:gs pos="100000">
                  <a:srgbClr val="0066CC"/>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5" name="Shape 25"/>
            <p:cNvSpPr/>
            <p:nvPr/>
          </p:nvSpPr>
          <p:spPr>
            <a:xfrm>
              <a:off x="7937" y="-2"/>
              <a:ext cx="933453" cy="95091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6" name="Shape 26"/>
            <p:cNvSpPr/>
            <p:nvPr/>
          </p:nvSpPr>
          <p:spPr>
            <a:xfrm>
              <a:off x="7937" y="-2"/>
              <a:ext cx="428628" cy="4000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27" name="Shape 27"/>
            <p:cNvSpPr/>
            <p:nvPr/>
          </p:nvSpPr>
          <p:spPr>
            <a:xfrm>
              <a:off x="-2" y="4364038"/>
              <a:ext cx="9140833" cy="3"/>
            </a:xfrm>
            <a:prstGeom prst="line">
              <a:avLst/>
            </a:prstGeom>
            <a:noFill/>
            <a:ln w="15875" cap="flat">
              <a:solidFill>
                <a:srgbClr val="0066CC"/>
              </a:solidFill>
              <a:prstDash val="solid"/>
              <a:round/>
            </a:ln>
            <a:effectLst/>
          </p:spPr>
          <p:txBody>
            <a:bodyPr wrap="square" lIns="0" tIns="0" rIns="0" bIns="0" numCol="1" anchor="t">
              <a:noAutofit/>
            </a:bodyPr>
            <a:lstStyle/>
            <a:p>
              <a:pPr lvl="0" defTabSz="457200">
                <a:defRPr sz="1200"/>
              </a:pPr>
              <a:endParaRPr/>
            </a:p>
          </p:txBody>
        </p:sp>
        <p:sp>
          <p:nvSpPr>
            <p:cNvPr id="28" name="Shape 28"/>
            <p:cNvSpPr/>
            <p:nvPr/>
          </p:nvSpPr>
          <p:spPr>
            <a:xfrm>
              <a:off x="-2" y="3740151"/>
              <a:ext cx="9140833" cy="2"/>
            </a:xfrm>
            <a:prstGeom prst="line">
              <a:avLst/>
            </a:prstGeom>
            <a:noFill/>
            <a:ln w="15875" cap="flat">
              <a:solidFill>
                <a:srgbClr val="0066CC"/>
              </a:solidFill>
              <a:prstDash val="solid"/>
              <a:round/>
            </a:ln>
            <a:effectLst/>
          </p:spPr>
          <p:txBody>
            <a:bodyPr wrap="square" lIns="0" tIns="0" rIns="0" bIns="0" numCol="1" anchor="t">
              <a:noAutofit/>
            </a:bodyPr>
            <a:lstStyle/>
            <a:p>
              <a:pPr lvl="0" defTabSz="457200">
                <a:defRPr sz="1200"/>
              </a:pPr>
              <a:endParaRPr/>
            </a:p>
          </p:txBody>
        </p:sp>
        <p:sp>
          <p:nvSpPr>
            <p:cNvPr id="29" name="Shape 29"/>
            <p:cNvSpPr/>
            <p:nvPr/>
          </p:nvSpPr>
          <p:spPr>
            <a:xfrm>
              <a:off x="-2" y="4987926"/>
              <a:ext cx="9140833" cy="2"/>
            </a:xfrm>
            <a:prstGeom prst="line">
              <a:avLst/>
            </a:prstGeom>
            <a:noFill/>
            <a:ln w="15875" cap="flat">
              <a:solidFill>
                <a:srgbClr val="003B76"/>
              </a:solidFill>
              <a:prstDash val="solid"/>
              <a:round/>
            </a:ln>
            <a:effectLst/>
          </p:spPr>
          <p:txBody>
            <a:bodyPr wrap="square" lIns="0" tIns="0" rIns="0" bIns="0" numCol="1" anchor="t">
              <a:noAutofit/>
            </a:bodyPr>
            <a:lstStyle/>
            <a:p>
              <a:pPr lvl="0" defTabSz="457200">
                <a:defRPr sz="1200"/>
              </a:pPr>
              <a:endParaRPr/>
            </a:p>
          </p:txBody>
        </p:sp>
        <p:grpSp>
          <p:nvGrpSpPr>
            <p:cNvPr id="35" name="Group 35"/>
            <p:cNvGrpSpPr/>
            <p:nvPr/>
          </p:nvGrpSpPr>
          <p:grpSpPr>
            <a:xfrm>
              <a:off x="-2" y="622298"/>
              <a:ext cx="9140835" cy="2493970"/>
              <a:chOff x="0" y="-1"/>
              <a:chExt cx="9140833" cy="2493969"/>
            </a:xfrm>
          </p:grpSpPr>
          <p:sp>
            <p:nvSpPr>
              <p:cNvPr id="30" name="Shape 30"/>
              <p:cNvSpPr/>
              <p:nvPr/>
            </p:nvSpPr>
            <p:spPr>
              <a:xfrm>
                <a:off x="-1" y="622300"/>
                <a:ext cx="9140834" cy="2"/>
              </a:xfrm>
              <a:prstGeom prst="line">
                <a:avLst/>
              </a:prstGeom>
              <a:noFill/>
              <a:ln w="15875" cap="flat">
                <a:solidFill>
                  <a:srgbClr val="0066CC"/>
                </a:solidFill>
                <a:prstDash val="solid"/>
                <a:round/>
              </a:ln>
              <a:effectLst/>
            </p:spPr>
            <p:txBody>
              <a:bodyPr wrap="square" lIns="0" tIns="0" rIns="0" bIns="0" numCol="1" anchor="t">
                <a:noAutofit/>
              </a:bodyPr>
              <a:lstStyle/>
              <a:p>
                <a:pPr lvl="0" defTabSz="457200">
                  <a:defRPr sz="1200"/>
                </a:pPr>
                <a:endParaRPr/>
              </a:p>
            </p:txBody>
          </p:sp>
          <p:sp>
            <p:nvSpPr>
              <p:cNvPr id="31" name="Shape 31"/>
              <p:cNvSpPr/>
              <p:nvPr/>
            </p:nvSpPr>
            <p:spPr>
              <a:xfrm>
                <a:off x="-1" y="2493965"/>
                <a:ext cx="9140834" cy="3"/>
              </a:xfrm>
              <a:prstGeom prst="line">
                <a:avLst/>
              </a:prstGeom>
              <a:noFill/>
              <a:ln w="15875" cap="flat">
                <a:solidFill>
                  <a:srgbClr val="0066CC"/>
                </a:solidFill>
                <a:prstDash val="solid"/>
                <a:round/>
              </a:ln>
              <a:effectLst/>
            </p:spPr>
            <p:txBody>
              <a:bodyPr wrap="square" lIns="0" tIns="0" rIns="0" bIns="0" numCol="1" anchor="t">
                <a:noAutofit/>
              </a:bodyPr>
              <a:lstStyle/>
              <a:p>
                <a:pPr lvl="0" defTabSz="457200">
                  <a:defRPr sz="1200"/>
                </a:pPr>
                <a:endParaRPr/>
              </a:p>
            </p:txBody>
          </p:sp>
          <p:sp>
            <p:nvSpPr>
              <p:cNvPr id="32" name="Shape 32"/>
              <p:cNvSpPr/>
              <p:nvPr/>
            </p:nvSpPr>
            <p:spPr>
              <a:xfrm>
                <a:off x="-1" y="1870077"/>
                <a:ext cx="9140834" cy="2"/>
              </a:xfrm>
              <a:prstGeom prst="line">
                <a:avLst/>
              </a:prstGeom>
              <a:noFill/>
              <a:ln w="15875" cap="flat">
                <a:solidFill>
                  <a:srgbClr val="0066CC"/>
                </a:solidFill>
                <a:prstDash val="solid"/>
                <a:round/>
              </a:ln>
              <a:effectLst/>
            </p:spPr>
            <p:txBody>
              <a:bodyPr wrap="square" lIns="0" tIns="0" rIns="0" bIns="0" numCol="1" anchor="t">
                <a:noAutofit/>
              </a:bodyPr>
              <a:lstStyle/>
              <a:p>
                <a:pPr lvl="0" defTabSz="457200">
                  <a:defRPr sz="1200"/>
                </a:pPr>
                <a:endParaRPr/>
              </a:p>
            </p:txBody>
          </p:sp>
          <p:sp>
            <p:nvSpPr>
              <p:cNvPr id="33" name="Shape 33"/>
              <p:cNvSpPr/>
              <p:nvPr/>
            </p:nvSpPr>
            <p:spPr>
              <a:xfrm>
                <a:off x="-1" y="1246188"/>
                <a:ext cx="9140834" cy="3"/>
              </a:xfrm>
              <a:prstGeom prst="line">
                <a:avLst/>
              </a:prstGeom>
              <a:noFill/>
              <a:ln w="15875" cap="flat">
                <a:solidFill>
                  <a:srgbClr val="0066CC"/>
                </a:solidFill>
                <a:prstDash val="solid"/>
                <a:round/>
              </a:ln>
              <a:effectLst/>
            </p:spPr>
            <p:txBody>
              <a:bodyPr wrap="square" lIns="0" tIns="0" rIns="0" bIns="0" numCol="1" anchor="t">
                <a:noAutofit/>
              </a:bodyPr>
              <a:lstStyle/>
              <a:p>
                <a:pPr lvl="0" defTabSz="457200">
                  <a:defRPr sz="1200"/>
                </a:pPr>
                <a:endParaRPr/>
              </a:p>
            </p:txBody>
          </p:sp>
          <p:sp>
            <p:nvSpPr>
              <p:cNvPr id="34" name="Shape 34"/>
              <p:cNvSpPr/>
              <p:nvPr/>
            </p:nvSpPr>
            <p:spPr>
              <a:xfrm>
                <a:off x="-1" y="-2"/>
                <a:ext cx="9140834" cy="2"/>
              </a:xfrm>
              <a:prstGeom prst="line">
                <a:avLst/>
              </a:prstGeom>
              <a:noFill/>
              <a:ln w="15875" cap="flat">
                <a:solidFill>
                  <a:srgbClr val="0066CC"/>
                </a:solidFill>
                <a:prstDash val="solid"/>
                <a:round/>
              </a:ln>
              <a:effectLst/>
            </p:spPr>
            <p:txBody>
              <a:bodyPr wrap="square" lIns="0" tIns="0" rIns="0" bIns="0" numCol="1" anchor="t">
                <a:noAutofit/>
              </a:bodyPr>
              <a:lstStyle/>
              <a:p>
                <a:pPr lvl="0" defTabSz="457200">
                  <a:defRPr sz="1200"/>
                </a:pPr>
                <a:endParaRPr/>
              </a:p>
            </p:txBody>
          </p:sp>
        </p:grpSp>
        <p:sp>
          <p:nvSpPr>
            <p:cNvPr id="36" name="Shape 36"/>
            <p:cNvSpPr/>
            <p:nvPr/>
          </p:nvSpPr>
          <p:spPr>
            <a:xfrm>
              <a:off x="-2" y="6235702"/>
              <a:ext cx="9140833" cy="2"/>
            </a:xfrm>
            <a:prstGeom prst="line">
              <a:avLst/>
            </a:prstGeom>
            <a:noFill/>
            <a:ln w="15875" cap="flat">
              <a:solidFill>
                <a:srgbClr val="003B76"/>
              </a:solidFill>
              <a:prstDash val="solid"/>
              <a:round/>
            </a:ln>
            <a:effectLst/>
          </p:spPr>
          <p:txBody>
            <a:bodyPr wrap="square" lIns="0" tIns="0" rIns="0" bIns="0" numCol="1" anchor="t">
              <a:noAutofit/>
            </a:bodyPr>
            <a:lstStyle/>
            <a:p>
              <a:pPr lvl="0" defTabSz="457200">
                <a:defRPr sz="1200"/>
              </a:pPr>
              <a:endParaRPr/>
            </a:p>
          </p:txBody>
        </p:sp>
        <p:sp>
          <p:nvSpPr>
            <p:cNvPr id="37" name="Shape 37"/>
            <p:cNvSpPr/>
            <p:nvPr/>
          </p:nvSpPr>
          <p:spPr>
            <a:xfrm>
              <a:off x="-2" y="5611814"/>
              <a:ext cx="9140833" cy="3"/>
            </a:xfrm>
            <a:prstGeom prst="line">
              <a:avLst/>
            </a:prstGeom>
            <a:noFill/>
            <a:ln w="15875" cap="flat">
              <a:solidFill>
                <a:srgbClr val="003B76"/>
              </a:solidFill>
              <a:prstDash val="solid"/>
              <a:round/>
            </a:ln>
            <a:effectLst/>
          </p:spPr>
          <p:txBody>
            <a:bodyPr wrap="square" lIns="0" tIns="0" rIns="0" bIns="0" numCol="1" anchor="t">
              <a:noAutofit/>
            </a:bodyPr>
            <a:lstStyle/>
            <a:p>
              <a:pPr lvl="0" defTabSz="457200">
                <a:defRPr sz="1200"/>
              </a:pPr>
              <a:endParaRPr/>
            </a:p>
          </p:txBody>
        </p:sp>
      </p:grpSp>
      <p:sp>
        <p:nvSpPr>
          <p:cNvPr id="39" name="Shape 39"/>
          <p:cNvSpPr>
            <a:spLocks noGrp="1"/>
          </p:cNvSpPr>
          <p:nvPr>
            <p:ph type="sldNum" sz="quarter" idx="2"/>
          </p:nvPr>
        </p:nvSpPr>
        <p:spPr>
          <a:xfrm>
            <a:off x="6553200" y="6243637"/>
            <a:ext cx="2133600" cy="243837"/>
          </a:xfrm>
          <a:prstGeom prst="rect">
            <a:avLst/>
          </a:prstGeom>
          <a:ln w="12700">
            <a:miter lim="400000"/>
          </a:ln>
        </p:spPr>
        <p:txBody>
          <a:bodyPr lIns="45718" tIns="45718" rIns="45718" bIns="45718">
            <a:spAutoFit/>
          </a:bodyPr>
          <a:lstStyle>
            <a:lvl1pPr algn="r">
              <a:defRPr sz="1000">
                <a:solidFill>
                  <a:srgbClr val="FFFFFF"/>
                </a:solidFill>
                <a:effectLst>
                  <a:outerShdw blurRad="12700" dist="25400" dir="2700000" rotWithShape="0">
                    <a:srgbClr val="000000"/>
                  </a:outerShdw>
                </a:effectLst>
                <a:latin typeface="Verdana"/>
                <a:ea typeface="Verdana"/>
                <a:cs typeface="Verdana"/>
                <a:sym typeface="Verdana"/>
              </a:defRPr>
            </a:lvl1pPr>
          </a:lstStyle>
          <a:p>
            <a:pPr lvl="0"/>
            <a:fld id="{86CB4B4D-7CA3-9044-876B-883B54F8677D}" type="slidenum">
              <a:rPr/>
              <a:pPr lvl="0"/>
              <a:t>‹#›</a:t>
            </a:fld>
            <a:endParaRPr/>
          </a:p>
        </p:txBody>
      </p:sp>
      <p:sp>
        <p:nvSpPr>
          <p:cNvPr id="40" name="Shape 40"/>
          <p:cNvSpPr>
            <a:spLocks noGrp="1"/>
          </p:cNvSpPr>
          <p:nvPr>
            <p:ph type="title"/>
          </p:nvPr>
        </p:nvSpPr>
        <p:spPr>
          <a:xfrm>
            <a:off x="457200" y="95250"/>
            <a:ext cx="8229600" cy="1504950"/>
          </a:xfrm>
          <a:prstGeom prst="rect">
            <a:avLst/>
          </a:prstGeom>
          <a:ln w="12700">
            <a:miter lim="400000"/>
          </a:ln>
        </p:spPr>
        <p:txBody>
          <a:bodyPr lIns="45718" tIns="45718" rIns="45718" bIns="45718" anchor="ctr"/>
          <a:lstStyle/>
          <a:p>
            <a:pPr lvl="0"/>
            <a:endParaRPr/>
          </a:p>
        </p:txBody>
      </p:sp>
      <p:sp>
        <p:nvSpPr>
          <p:cNvPr id="41" name="Shape 41"/>
          <p:cNvSpPr>
            <a:spLocks noGrp="1"/>
          </p:cNvSpPr>
          <p:nvPr>
            <p:ph type="body" idx="1"/>
          </p:nvPr>
        </p:nvSpPr>
        <p:spPr>
          <a:xfrm>
            <a:off x="457200" y="1600200"/>
            <a:ext cx="8229600" cy="5257800"/>
          </a:xfrm>
          <a:prstGeom prst="rect">
            <a:avLst/>
          </a:prstGeom>
          <a:ln w="12700">
            <a:miter lim="400000"/>
          </a:ln>
        </p:spPr>
        <p:txBody>
          <a:bodyPr lIns="45718" tIns="45718" rIns="45718" bIns="45718"/>
          <a:lstStyle/>
          <a:p>
            <a:pPr lvl="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algn="ctr">
        <a:defRPr sz="4400">
          <a:solidFill>
            <a:srgbClr val="CCECFF"/>
          </a:solidFill>
          <a:effectLst>
            <a:outerShdw blurRad="12700" dist="25400" dir="2700000" rotWithShape="0">
              <a:srgbClr val="000000"/>
            </a:outerShdw>
          </a:effectLst>
          <a:latin typeface="Arial"/>
          <a:ea typeface="Arial"/>
          <a:cs typeface="Arial"/>
          <a:sym typeface="Arial"/>
        </a:defRPr>
      </a:lvl1pPr>
      <a:lvl2pPr algn="ctr">
        <a:defRPr sz="4400">
          <a:solidFill>
            <a:srgbClr val="CCECFF"/>
          </a:solidFill>
          <a:effectLst>
            <a:outerShdw blurRad="12700" dist="25400" dir="2700000" rotWithShape="0">
              <a:srgbClr val="000000"/>
            </a:outerShdw>
          </a:effectLst>
          <a:latin typeface="Arial"/>
          <a:ea typeface="Arial"/>
          <a:cs typeface="Arial"/>
          <a:sym typeface="Arial"/>
        </a:defRPr>
      </a:lvl2pPr>
      <a:lvl3pPr algn="ctr">
        <a:defRPr sz="4400">
          <a:solidFill>
            <a:srgbClr val="CCECFF"/>
          </a:solidFill>
          <a:effectLst>
            <a:outerShdw blurRad="12700" dist="25400" dir="2700000" rotWithShape="0">
              <a:srgbClr val="000000"/>
            </a:outerShdw>
          </a:effectLst>
          <a:latin typeface="Arial"/>
          <a:ea typeface="Arial"/>
          <a:cs typeface="Arial"/>
          <a:sym typeface="Arial"/>
        </a:defRPr>
      </a:lvl3pPr>
      <a:lvl4pPr algn="ctr">
        <a:defRPr sz="4400">
          <a:solidFill>
            <a:srgbClr val="CCECFF"/>
          </a:solidFill>
          <a:effectLst>
            <a:outerShdw blurRad="12700" dist="25400" dir="2700000" rotWithShape="0">
              <a:srgbClr val="000000"/>
            </a:outerShdw>
          </a:effectLst>
          <a:latin typeface="Arial"/>
          <a:ea typeface="Arial"/>
          <a:cs typeface="Arial"/>
          <a:sym typeface="Arial"/>
        </a:defRPr>
      </a:lvl4pPr>
      <a:lvl5pPr algn="ctr">
        <a:defRPr sz="4400">
          <a:solidFill>
            <a:srgbClr val="CCECFF"/>
          </a:solidFill>
          <a:effectLst>
            <a:outerShdw blurRad="12700" dist="25400" dir="2700000" rotWithShape="0">
              <a:srgbClr val="000000"/>
            </a:outerShdw>
          </a:effectLst>
          <a:latin typeface="Arial"/>
          <a:ea typeface="Arial"/>
          <a:cs typeface="Arial"/>
          <a:sym typeface="Arial"/>
        </a:defRPr>
      </a:lvl5pPr>
      <a:lvl6pPr algn="ctr">
        <a:defRPr sz="4400">
          <a:solidFill>
            <a:srgbClr val="CCECFF"/>
          </a:solidFill>
          <a:effectLst>
            <a:outerShdw blurRad="12700" dist="25400" dir="2700000" rotWithShape="0">
              <a:srgbClr val="000000"/>
            </a:outerShdw>
          </a:effectLst>
          <a:latin typeface="Arial"/>
          <a:ea typeface="Arial"/>
          <a:cs typeface="Arial"/>
          <a:sym typeface="Arial"/>
        </a:defRPr>
      </a:lvl6pPr>
      <a:lvl7pPr algn="ctr">
        <a:defRPr sz="4400">
          <a:solidFill>
            <a:srgbClr val="CCECFF"/>
          </a:solidFill>
          <a:effectLst>
            <a:outerShdw blurRad="12700" dist="25400" dir="2700000" rotWithShape="0">
              <a:srgbClr val="000000"/>
            </a:outerShdw>
          </a:effectLst>
          <a:latin typeface="Arial"/>
          <a:ea typeface="Arial"/>
          <a:cs typeface="Arial"/>
          <a:sym typeface="Arial"/>
        </a:defRPr>
      </a:lvl7pPr>
      <a:lvl8pPr algn="ctr">
        <a:defRPr sz="4400">
          <a:solidFill>
            <a:srgbClr val="CCECFF"/>
          </a:solidFill>
          <a:effectLst>
            <a:outerShdw blurRad="12700" dist="25400" dir="2700000" rotWithShape="0">
              <a:srgbClr val="000000"/>
            </a:outerShdw>
          </a:effectLst>
          <a:latin typeface="Arial"/>
          <a:ea typeface="Arial"/>
          <a:cs typeface="Arial"/>
          <a:sym typeface="Arial"/>
        </a:defRPr>
      </a:lvl8pPr>
      <a:lvl9pPr algn="ctr">
        <a:defRPr sz="4400">
          <a:solidFill>
            <a:srgbClr val="CCECFF"/>
          </a:solidFill>
          <a:effectLst>
            <a:outerShdw blurRad="12700" dist="25400" dir="2700000" rotWithShape="0">
              <a:srgbClr val="000000"/>
            </a:outerShdw>
          </a:effectLst>
          <a:latin typeface="Arial"/>
          <a:ea typeface="Arial"/>
          <a:cs typeface="Arial"/>
          <a:sym typeface="Arial"/>
        </a:defRPr>
      </a:lvl9pPr>
    </p:titleStyle>
    <p:bodyStyle>
      <a:lvl1pPr marL="342900" indent="-342900">
        <a:spcBef>
          <a:spcPts val="700"/>
        </a:spcBef>
        <a:buClr>
          <a:srgbClr val="FFFFCC"/>
        </a:buClr>
        <a:buSzPct val="60000"/>
        <a:buFont typeface="Wingdings"/>
        <a:buChar char="■"/>
        <a:defRPr sz="3200">
          <a:solidFill>
            <a:srgbClr val="FFFFFF"/>
          </a:solidFill>
          <a:effectLst>
            <a:outerShdw blurRad="12700" dist="25400" dir="2700000" rotWithShape="0">
              <a:srgbClr val="000000"/>
            </a:outerShdw>
          </a:effectLst>
          <a:latin typeface="Verdana"/>
          <a:ea typeface="Verdana"/>
          <a:cs typeface="Verdana"/>
          <a:sym typeface="Verdana"/>
        </a:defRPr>
      </a:lvl1pPr>
      <a:lvl2pPr marL="783771" indent="-326571">
        <a:spcBef>
          <a:spcPts val="700"/>
        </a:spcBef>
        <a:buClr>
          <a:srgbClr val="FFFFCC"/>
        </a:buClr>
        <a:buSzPct val="100000"/>
        <a:buFont typeface="Wingdings"/>
        <a:buChar char="•"/>
        <a:defRPr sz="3200">
          <a:solidFill>
            <a:srgbClr val="FFFFFF"/>
          </a:solidFill>
          <a:effectLst>
            <a:outerShdw blurRad="12700" dist="25400" dir="2700000" rotWithShape="0">
              <a:srgbClr val="000000"/>
            </a:outerShdw>
          </a:effectLst>
          <a:latin typeface="Verdana"/>
          <a:ea typeface="Verdana"/>
          <a:cs typeface="Verdana"/>
          <a:sym typeface="Verdana"/>
        </a:defRPr>
      </a:lvl2pPr>
      <a:lvl3pPr marL="1219200" indent="-304800">
        <a:spcBef>
          <a:spcPts val="700"/>
        </a:spcBef>
        <a:buClr>
          <a:srgbClr val="FFFFCC"/>
        </a:buClr>
        <a:buSzPct val="60000"/>
        <a:buFont typeface="Wingdings"/>
        <a:buChar char="■"/>
        <a:defRPr sz="3200">
          <a:solidFill>
            <a:srgbClr val="FFFFFF"/>
          </a:solidFill>
          <a:effectLst>
            <a:outerShdw blurRad="12700" dist="25400" dir="2700000" rotWithShape="0">
              <a:srgbClr val="000000"/>
            </a:outerShdw>
          </a:effectLst>
          <a:latin typeface="Verdana"/>
          <a:ea typeface="Verdana"/>
          <a:cs typeface="Verdana"/>
          <a:sym typeface="Verdana"/>
        </a:defRPr>
      </a:lvl3pPr>
      <a:lvl4pPr marL="1737360" indent="-365760">
        <a:spcBef>
          <a:spcPts val="700"/>
        </a:spcBef>
        <a:buClr>
          <a:srgbClr val="FFFFCC"/>
        </a:buClr>
        <a:buSzPct val="100000"/>
        <a:buFont typeface="Wingdings"/>
        <a:buChar char="•"/>
        <a:defRPr sz="3200">
          <a:solidFill>
            <a:srgbClr val="FFFFFF"/>
          </a:solidFill>
          <a:effectLst>
            <a:outerShdw blurRad="12700" dist="25400" dir="2700000" rotWithShape="0">
              <a:srgbClr val="000000"/>
            </a:outerShdw>
          </a:effectLst>
          <a:latin typeface="Verdana"/>
          <a:ea typeface="Verdana"/>
          <a:cs typeface="Verdana"/>
          <a:sym typeface="Verdana"/>
        </a:defRPr>
      </a:lvl4pPr>
      <a:lvl5pPr marL="2235200" indent="-406400">
        <a:spcBef>
          <a:spcPts val="700"/>
        </a:spcBef>
        <a:buClr>
          <a:srgbClr val="FFFFCC"/>
        </a:buClr>
        <a:buSzPct val="60000"/>
        <a:buFont typeface="Wingdings"/>
        <a:buChar char="■"/>
        <a:defRPr sz="3200">
          <a:solidFill>
            <a:srgbClr val="FFFFFF"/>
          </a:solidFill>
          <a:effectLst>
            <a:outerShdw blurRad="12700" dist="25400" dir="2700000" rotWithShape="0">
              <a:srgbClr val="000000"/>
            </a:outerShdw>
          </a:effectLst>
          <a:latin typeface="Verdana"/>
          <a:ea typeface="Verdana"/>
          <a:cs typeface="Verdana"/>
          <a:sym typeface="Verdana"/>
        </a:defRPr>
      </a:lvl5pPr>
      <a:lvl6pPr marL="2692400" indent="-406400">
        <a:spcBef>
          <a:spcPts val="700"/>
        </a:spcBef>
        <a:buClr>
          <a:srgbClr val="FFFFCC"/>
        </a:buClr>
        <a:buSzPct val="60000"/>
        <a:buFont typeface="Wingdings"/>
        <a:buChar char="•"/>
        <a:defRPr sz="3200">
          <a:solidFill>
            <a:srgbClr val="FFFFFF"/>
          </a:solidFill>
          <a:effectLst>
            <a:outerShdw blurRad="12700" dist="25400" dir="2700000" rotWithShape="0">
              <a:srgbClr val="000000"/>
            </a:outerShdw>
          </a:effectLst>
          <a:latin typeface="Verdana"/>
          <a:ea typeface="Verdana"/>
          <a:cs typeface="Verdana"/>
          <a:sym typeface="Verdana"/>
        </a:defRPr>
      </a:lvl6pPr>
      <a:lvl7pPr marL="3149600" indent="-406400">
        <a:spcBef>
          <a:spcPts val="700"/>
        </a:spcBef>
        <a:buClr>
          <a:srgbClr val="FFFFCC"/>
        </a:buClr>
        <a:buSzPct val="60000"/>
        <a:buFont typeface="Wingdings"/>
        <a:buChar char="•"/>
        <a:defRPr sz="3200">
          <a:solidFill>
            <a:srgbClr val="FFFFFF"/>
          </a:solidFill>
          <a:effectLst>
            <a:outerShdw blurRad="12700" dist="25400" dir="2700000" rotWithShape="0">
              <a:srgbClr val="000000"/>
            </a:outerShdw>
          </a:effectLst>
          <a:latin typeface="Verdana"/>
          <a:ea typeface="Verdana"/>
          <a:cs typeface="Verdana"/>
          <a:sym typeface="Verdana"/>
        </a:defRPr>
      </a:lvl7pPr>
      <a:lvl8pPr marL="3606800" indent="-406400">
        <a:spcBef>
          <a:spcPts val="700"/>
        </a:spcBef>
        <a:buClr>
          <a:srgbClr val="FFFFCC"/>
        </a:buClr>
        <a:buSzPct val="60000"/>
        <a:buFont typeface="Wingdings"/>
        <a:buChar char="•"/>
        <a:defRPr sz="3200">
          <a:solidFill>
            <a:srgbClr val="FFFFFF"/>
          </a:solidFill>
          <a:effectLst>
            <a:outerShdw blurRad="12700" dist="25400" dir="2700000" rotWithShape="0">
              <a:srgbClr val="000000"/>
            </a:outerShdw>
          </a:effectLst>
          <a:latin typeface="Verdana"/>
          <a:ea typeface="Verdana"/>
          <a:cs typeface="Verdana"/>
          <a:sym typeface="Verdana"/>
        </a:defRPr>
      </a:lvl8pPr>
      <a:lvl9pPr marL="4064000" indent="-406400">
        <a:spcBef>
          <a:spcPts val="700"/>
        </a:spcBef>
        <a:buClr>
          <a:srgbClr val="FFFFCC"/>
        </a:buClr>
        <a:buSzPct val="60000"/>
        <a:buFont typeface="Wingdings"/>
        <a:buChar char="•"/>
        <a:defRPr sz="3200">
          <a:solidFill>
            <a:srgbClr val="FFFFFF"/>
          </a:solidFill>
          <a:effectLst>
            <a:outerShdw blurRad="12700" dist="25400" dir="2700000" rotWithShape="0">
              <a:srgbClr val="000000"/>
            </a:outerShdw>
          </a:effectLst>
          <a:latin typeface="Verdana"/>
          <a:ea typeface="Verdana"/>
          <a:cs typeface="Verdana"/>
          <a:sym typeface="Verdana"/>
        </a:defRPr>
      </a:lvl9pPr>
    </p:bodyStyle>
    <p:otherStyle>
      <a:lvl1pPr algn="r">
        <a:defRPr sz="1000">
          <a:solidFill>
            <a:schemeClr val="tx1"/>
          </a:solidFill>
          <a:effectLst>
            <a:outerShdw blurRad="12700" dist="25400" dir="2700000" rotWithShape="0">
              <a:srgbClr val="000000"/>
            </a:outerShdw>
          </a:effectLst>
          <a:latin typeface="+mn-lt"/>
          <a:ea typeface="+mn-ea"/>
          <a:cs typeface="+mn-cs"/>
          <a:sym typeface="Verdana"/>
        </a:defRPr>
      </a:lvl1pPr>
      <a:lvl2pPr algn="r">
        <a:defRPr sz="1000">
          <a:solidFill>
            <a:schemeClr val="tx1"/>
          </a:solidFill>
          <a:effectLst>
            <a:outerShdw blurRad="12700" dist="25400" dir="2700000" rotWithShape="0">
              <a:srgbClr val="000000"/>
            </a:outerShdw>
          </a:effectLst>
          <a:latin typeface="+mn-lt"/>
          <a:ea typeface="+mn-ea"/>
          <a:cs typeface="+mn-cs"/>
          <a:sym typeface="Verdana"/>
        </a:defRPr>
      </a:lvl2pPr>
      <a:lvl3pPr algn="r">
        <a:defRPr sz="1000">
          <a:solidFill>
            <a:schemeClr val="tx1"/>
          </a:solidFill>
          <a:effectLst>
            <a:outerShdw blurRad="12700" dist="25400" dir="2700000" rotWithShape="0">
              <a:srgbClr val="000000"/>
            </a:outerShdw>
          </a:effectLst>
          <a:latin typeface="+mn-lt"/>
          <a:ea typeface="+mn-ea"/>
          <a:cs typeface="+mn-cs"/>
          <a:sym typeface="Verdana"/>
        </a:defRPr>
      </a:lvl3pPr>
      <a:lvl4pPr algn="r">
        <a:defRPr sz="1000">
          <a:solidFill>
            <a:schemeClr val="tx1"/>
          </a:solidFill>
          <a:effectLst>
            <a:outerShdw blurRad="12700" dist="25400" dir="2700000" rotWithShape="0">
              <a:srgbClr val="000000"/>
            </a:outerShdw>
          </a:effectLst>
          <a:latin typeface="+mn-lt"/>
          <a:ea typeface="+mn-ea"/>
          <a:cs typeface="+mn-cs"/>
          <a:sym typeface="Verdana"/>
        </a:defRPr>
      </a:lvl4pPr>
      <a:lvl5pPr algn="r">
        <a:defRPr sz="1000">
          <a:solidFill>
            <a:schemeClr val="tx1"/>
          </a:solidFill>
          <a:effectLst>
            <a:outerShdw blurRad="12700" dist="25400" dir="2700000" rotWithShape="0">
              <a:srgbClr val="000000"/>
            </a:outerShdw>
          </a:effectLst>
          <a:latin typeface="+mn-lt"/>
          <a:ea typeface="+mn-ea"/>
          <a:cs typeface="+mn-cs"/>
          <a:sym typeface="Verdana"/>
        </a:defRPr>
      </a:lvl5pPr>
      <a:lvl6pPr algn="r">
        <a:defRPr sz="1000">
          <a:solidFill>
            <a:schemeClr val="tx1"/>
          </a:solidFill>
          <a:effectLst>
            <a:outerShdw blurRad="12700" dist="25400" dir="2700000" rotWithShape="0">
              <a:srgbClr val="000000"/>
            </a:outerShdw>
          </a:effectLst>
          <a:latin typeface="+mn-lt"/>
          <a:ea typeface="+mn-ea"/>
          <a:cs typeface="+mn-cs"/>
          <a:sym typeface="Verdana"/>
        </a:defRPr>
      </a:lvl6pPr>
      <a:lvl7pPr algn="r">
        <a:defRPr sz="1000">
          <a:solidFill>
            <a:schemeClr val="tx1"/>
          </a:solidFill>
          <a:effectLst>
            <a:outerShdw blurRad="12700" dist="25400" dir="2700000" rotWithShape="0">
              <a:srgbClr val="000000"/>
            </a:outerShdw>
          </a:effectLst>
          <a:latin typeface="+mn-lt"/>
          <a:ea typeface="+mn-ea"/>
          <a:cs typeface="+mn-cs"/>
          <a:sym typeface="Verdana"/>
        </a:defRPr>
      </a:lvl7pPr>
      <a:lvl8pPr algn="r">
        <a:defRPr sz="1000">
          <a:solidFill>
            <a:schemeClr val="tx1"/>
          </a:solidFill>
          <a:effectLst>
            <a:outerShdw blurRad="12700" dist="25400" dir="2700000" rotWithShape="0">
              <a:srgbClr val="000000"/>
            </a:outerShdw>
          </a:effectLst>
          <a:latin typeface="+mn-lt"/>
          <a:ea typeface="+mn-ea"/>
          <a:cs typeface="+mn-cs"/>
          <a:sym typeface="Verdana"/>
        </a:defRPr>
      </a:lvl8pPr>
      <a:lvl9pPr algn="r">
        <a:defRPr sz="1000">
          <a:solidFill>
            <a:schemeClr val="tx1"/>
          </a:solidFill>
          <a:effectLst>
            <a:outerShdw blurRad="12700" dist="25400" dir="2700000" rotWithShape="0">
              <a:srgbClr val="000000"/>
            </a:outerShdw>
          </a:effectLst>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PowerPoint_97-2003_Presentation1.ppt"/></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228600" y="609600"/>
            <a:ext cx="8610600" cy="1736725"/>
          </a:xfrm>
          <a:prstGeom prst="rect">
            <a:avLst/>
          </a:prstGeom>
        </p:spPr>
        <p:txBody>
          <a:bodyPr lIns="0" tIns="0" rIns="0" bIns="0">
            <a:normAutofit/>
          </a:bodyPr>
          <a:lstStyle>
            <a:lvl1pPr>
              <a:defRPr sz="3500" b="1">
                <a:solidFill>
                  <a:srgbClr val="FFCC66"/>
                </a:solidFill>
                <a:latin typeface="Impact"/>
                <a:ea typeface="Impact"/>
                <a:cs typeface="Impact"/>
                <a:sym typeface="Impact"/>
              </a:defRPr>
            </a:lvl1pPr>
          </a:lstStyle>
          <a:p>
            <a:pPr lvl="0">
              <a:defRPr sz="1800" b="0">
                <a:solidFill>
                  <a:srgbClr val="000000"/>
                </a:solidFill>
                <a:effectLst/>
              </a:defRPr>
            </a:pPr>
            <a:r>
              <a:rPr sz="3500" b="1" dirty="0">
                <a:solidFill>
                  <a:srgbClr val="FFCC66"/>
                </a:solidFill>
                <a:effectLst>
                  <a:outerShdw blurRad="12700" dist="38100" dir="2700000" rotWithShape="0">
                    <a:srgbClr val="000000"/>
                  </a:outerShdw>
                </a:effectLst>
              </a:rPr>
              <a:t>IP PROTECTION IN THE PHILIPPINES: CHALLENGES FOR THE PHARMA INDUSTRIES</a:t>
            </a:r>
          </a:p>
        </p:txBody>
      </p:sp>
      <p:sp>
        <p:nvSpPr>
          <p:cNvPr id="99" name="Shape 99"/>
          <p:cNvSpPr>
            <a:spLocks noGrp="1"/>
          </p:cNvSpPr>
          <p:nvPr>
            <p:ph type="body" idx="1"/>
          </p:nvPr>
        </p:nvSpPr>
        <p:spPr>
          <a:xfrm>
            <a:off x="1219200" y="3429000"/>
            <a:ext cx="6705600" cy="2895600"/>
          </a:xfrm>
          <a:prstGeom prst="rect">
            <a:avLst/>
          </a:prstGeom>
        </p:spPr>
        <p:txBody>
          <a:bodyPr lIns="0" tIns="0" rIns="0" bIns="0">
            <a:normAutofit/>
          </a:bodyPr>
          <a:lstStyle/>
          <a:p>
            <a:pPr lvl="0" defTabSz="859536">
              <a:defRPr sz="1800">
                <a:solidFill>
                  <a:srgbClr val="000000"/>
                </a:solidFill>
                <a:effectLst/>
              </a:defRPr>
            </a:pPr>
            <a:r>
              <a:rPr sz="2800" dirty="0">
                <a:solidFill>
                  <a:srgbClr val="FFFFCC"/>
                </a:solidFill>
                <a:effectLst>
                  <a:outerShdw blurRad="12700" dist="23876" dir="2700000" rotWithShape="0">
                    <a:srgbClr val="000000"/>
                  </a:outerShdw>
                </a:effectLst>
                <a:latin typeface="Book Antiqua"/>
                <a:ea typeface="Book Antiqua"/>
                <a:cs typeface="Book Antiqua"/>
                <a:sym typeface="Book Antiqua"/>
              </a:rPr>
              <a:t>By: Editha R. Hechanova &amp;</a:t>
            </a:r>
          </a:p>
          <a:p>
            <a:pPr lvl="0" defTabSz="859536">
              <a:defRPr sz="1800">
                <a:solidFill>
                  <a:srgbClr val="000000"/>
                </a:solidFill>
                <a:effectLst/>
              </a:defRPr>
            </a:pPr>
            <a:r>
              <a:rPr sz="2800" dirty="0">
                <a:solidFill>
                  <a:srgbClr val="FFFFCC"/>
                </a:solidFill>
                <a:effectLst>
                  <a:outerShdw blurRad="12700" dist="23876" dir="2700000" rotWithShape="0">
                    <a:srgbClr val="000000"/>
                  </a:outerShdw>
                </a:effectLst>
                <a:latin typeface="Book Antiqua"/>
                <a:ea typeface="Book Antiqua"/>
                <a:cs typeface="Book Antiqua"/>
                <a:sym typeface="Book Antiqua"/>
              </a:rPr>
              <a:t>Fe Belen B. Bello</a:t>
            </a:r>
            <a:endParaRPr sz="2800" dirty="0">
              <a:solidFill>
                <a:srgbClr val="FFFFCC"/>
              </a:solidFill>
              <a:latin typeface="Book Antiqua"/>
              <a:ea typeface="Book Antiqua"/>
              <a:cs typeface="Book Antiqua"/>
              <a:sym typeface="Book Antiqua"/>
            </a:endParaRPr>
          </a:p>
          <a:p>
            <a:pPr lvl="0" defTabSz="859536">
              <a:spcBef>
                <a:spcPts val="600"/>
              </a:spcBef>
              <a:defRPr sz="1800">
                <a:solidFill>
                  <a:srgbClr val="000000"/>
                </a:solidFill>
                <a:effectLst/>
              </a:defRPr>
            </a:pPr>
            <a:endParaRPr sz="3300" dirty="0">
              <a:solidFill>
                <a:srgbClr val="FFFFCC"/>
              </a:solidFill>
              <a:latin typeface="Book Antiqua"/>
              <a:ea typeface="Book Antiqua"/>
              <a:cs typeface="Book Antiqua"/>
              <a:sym typeface="Book Antiqua"/>
            </a:endParaRPr>
          </a:p>
          <a:p>
            <a:pPr lvl="0" defTabSz="859536">
              <a:spcBef>
                <a:spcPts val="600"/>
              </a:spcBef>
              <a:defRPr sz="1800">
                <a:solidFill>
                  <a:srgbClr val="000000"/>
                </a:solidFill>
                <a:effectLst/>
              </a:defRPr>
            </a:pPr>
            <a:r>
              <a:rPr sz="2800" dirty="0">
                <a:solidFill>
                  <a:srgbClr val="FFFFCC"/>
                </a:solidFill>
                <a:effectLst>
                  <a:outerShdw blurRad="12700" dist="23876" dir="2700000" rotWithShape="0">
                    <a:srgbClr val="000000"/>
                  </a:outerShdw>
                </a:effectLst>
                <a:latin typeface="Book Antiqua"/>
                <a:ea typeface="Book Antiqua"/>
                <a:cs typeface="Book Antiqua"/>
                <a:sym typeface="Book Antiqua"/>
              </a:rPr>
              <a:t>Hechanova &amp; Co., Inc.</a:t>
            </a:r>
            <a:endParaRPr sz="2800" dirty="0">
              <a:solidFill>
                <a:srgbClr val="FFFFCC"/>
              </a:solidFill>
              <a:latin typeface="Book Antiqua"/>
              <a:ea typeface="Book Antiqua"/>
              <a:cs typeface="Book Antiqua"/>
              <a:sym typeface="Book Antiqua"/>
            </a:endParaRPr>
          </a:p>
          <a:p>
            <a:pPr lvl="0" defTabSz="859536">
              <a:spcBef>
                <a:spcPts val="400"/>
              </a:spcBef>
              <a:defRPr sz="1800">
                <a:solidFill>
                  <a:srgbClr val="000000"/>
                </a:solidFill>
                <a:effectLst/>
              </a:defRPr>
            </a:pPr>
            <a:r>
              <a:rPr sz="2200" i="1" dirty="0">
                <a:solidFill>
                  <a:srgbClr val="FFFFFF"/>
                </a:solidFill>
                <a:latin typeface="Book Antiqua"/>
                <a:ea typeface="Book Antiqua"/>
                <a:cs typeface="Book Antiqua"/>
                <a:sym typeface="Book Antiqua"/>
              </a:rPr>
              <a:t>Passion for service…</a:t>
            </a:r>
            <a:endParaRPr sz="2200" i="1" dirty="0">
              <a:latin typeface="Book Antiqua"/>
              <a:ea typeface="Book Antiqua"/>
              <a:cs typeface="Book Antiqua"/>
              <a:sym typeface="Book Antiqua"/>
            </a:endParaRPr>
          </a:p>
          <a:p>
            <a:pPr lvl="0" defTabSz="859536">
              <a:spcBef>
                <a:spcPts val="400"/>
              </a:spcBef>
              <a:defRPr sz="1800">
                <a:solidFill>
                  <a:srgbClr val="000000"/>
                </a:solidFill>
                <a:effectLst/>
              </a:defRPr>
            </a:pPr>
            <a:r>
              <a:rPr sz="2200" i="1" dirty="0">
                <a:solidFill>
                  <a:srgbClr val="FFFFFF"/>
                </a:solidFill>
                <a:latin typeface="Book Antiqua"/>
                <a:ea typeface="Book Antiqua"/>
                <a:cs typeface="Book Antiqua"/>
                <a:sym typeface="Book Antiqua"/>
              </a:rPr>
              <a:t>… service with integrity</a:t>
            </a:r>
          </a:p>
        </p:txBody>
      </p:sp>
      <p:sp>
        <p:nvSpPr>
          <p:cNvPr id="4" name="Slide Number Placeholder 3"/>
          <p:cNvSpPr>
            <a:spLocks noGrp="1"/>
          </p:cNvSpPr>
          <p:nvPr>
            <p:ph type="sldNum" sz="quarter" idx="2"/>
          </p:nvPr>
        </p:nvSpPr>
        <p:spPr/>
        <p:txBody>
          <a:bodyPr/>
          <a:lstStyle/>
          <a:p>
            <a:pPr lvl="0"/>
            <a:fld id="{86CB4B4D-7CA3-9044-876B-883B54F8677D}" type="slidenum">
              <a:rPr lang="en-CA" smtClean="0"/>
              <a:pPr lvl="0"/>
              <a:t>1</a:t>
            </a:fld>
            <a:endParaRPr lang="en-CA"/>
          </a:p>
        </p:txBody>
      </p:sp>
      <p:graphicFrame>
        <p:nvGraphicFramePr>
          <p:cNvPr id="1026" name="Object 2"/>
          <p:cNvGraphicFramePr>
            <a:graphicFrameLocks noChangeAspect="1"/>
          </p:cNvGraphicFramePr>
          <p:nvPr/>
        </p:nvGraphicFramePr>
        <p:xfrm>
          <a:off x="0" y="198"/>
          <a:ext cx="9144000" cy="6857207"/>
        </p:xfrm>
        <a:graphic>
          <a:graphicData uri="http://schemas.openxmlformats.org/presentationml/2006/ole">
            <p:oleObj spid="_x0000_s1026" name="Presentation" r:id="rId4" imgW="4570340" imgH="3427555" progId="PowerPoint.Show.8">
              <p:embed/>
            </p:oleObj>
          </a:graphicData>
        </a:graphic>
      </p:graphicFrame>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92500" lnSpcReduction="20000"/>
          </a:bodyPr>
          <a:lstStyle/>
          <a:p>
            <a:pPr eaLnBrk="1" hangingPunct="1">
              <a:defRPr/>
            </a:pPr>
            <a:r>
              <a:rPr lang="en-US" altLang="en-US" sz="3500" dirty="0">
                <a:solidFill>
                  <a:srgbClr val="FFC000"/>
                </a:solidFill>
                <a:cs typeface="Arial" panose="020B0604020202020204" pitchFamily="34" charset="0"/>
              </a:rPr>
              <a:t>New Requisites on Patentability</a:t>
            </a:r>
          </a:p>
          <a:p>
            <a:pPr lvl="1" eaLnBrk="1" hangingPunct="1">
              <a:buNone/>
              <a:defRPr/>
            </a:pPr>
            <a:r>
              <a:rPr lang="el-GR" altLang="en-US" sz="2600" i="1" dirty="0">
                <a:latin typeface="Arial Narrow" pitchFamily="34" charset="0"/>
              </a:rPr>
              <a:t>Φ</a:t>
            </a:r>
            <a:r>
              <a:rPr lang="el-GR" altLang="en-US" sz="2600" dirty="0"/>
              <a:t> </a:t>
            </a:r>
            <a:r>
              <a:rPr lang="en-US" altLang="en-US" sz="3000" dirty="0">
                <a:cs typeface="Arial" panose="020B0604020202020204" pitchFamily="34" charset="0"/>
              </a:rPr>
              <a:t>RA 9502 amended Section 22 of the IP Code, expanding the provision on non-patentable inventions. The following were included in the enumeration of non-patentable inventions:</a:t>
            </a:r>
          </a:p>
          <a:p>
            <a:pPr lvl="1" eaLnBrk="1" hangingPunct="1">
              <a:buNone/>
              <a:defRPr/>
            </a:pPr>
            <a:r>
              <a:rPr lang="en-US" altLang="en-US" sz="3000" dirty="0">
                <a:cs typeface="Arial" panose="020B0604020202020204" pitchFamily="34" charset="0"/>
              </a:rPr>
              <a:t>   </a:t>
            </a:r>
            <a:r>
              <a:rPr lang="en-US" altLang="en-US" sz="2400" dirty="0">
                <a:cs typeface="Arial" panose="020B0604020202020204" pitchFamily="34" charset="0"/>
              </a:rPr>
              <a:t>1) The mere discovery of a new form or new property of a known substance that does not result in the enhancement of the known efficacy of the known substance;</a:t>
            </a:r>
          </a:p>
          <a:p>
            <a:pPr eaLnBrk="1" hangingPunct="1">
              <a:buNone/>
            </a:pPr>
            <a:endParaRPr lang="en-US" altLang="en-US" sz="2400" dirty="0"/>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7"/>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latin typeface="Verdana" pitchFamily="34" charset="0"/>
                <a:ea typeface="Verdana" pitchFamily="34" charset="0"/>
                <a:cs typeface="Verdana" pitchFamily="34" charset="0"/>
              </a:rPr>
              <a:t>Philippine IP Regulatory Framework</a:t>
            </a:r>
            <a:endParaRPr lang="en-US" sz="3000" dirty="0">
              <a:solidFill>
                <a:srgbClr val="FFC000"/>
              </a:solidFill>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10</a:t>
            </a:fld>
            <a:endParaRPr lang="en-CA"/>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77500" lnSpcReduction="20000"/>
          </a:bodyPr>
          <a:lstStyle/>
          <a:p>
            <a:pPr eaLnBrk="1" hangingPunct="1">
              <a:defRPr/>
            </a:pPr>
            <a:r>
              <a:rPr lang="en-US" altLang="en-US" sz="3300" dirty="0">
                <a:solidFill>
                  <a:srgbClr val="FFC000"/>
                </a:solidFill>
                <a:cs typeface="Arial" panose="020B0604020202020204" pitchFamily="34" charset="0"/>
              </a:rPr>
              <a:t>New Requisites on Patentability</a:t>
            </a:r>
          </a:p>
          <a:p>
            <a:pPr lvl="1">
              <a:buNone/>
              <a:defRPr/>
            </a:pPr>
            <a:r>
              <a:rPr lang="en-US" altLang="en-US" sz="2600" dirty="0">
                <a:cs typeface="Arial" panose="020B0604020202020204" pitchFamily="34" charset="0"/>
              </a:rPr>
              <a:t>2) The mere discovery of any new property or new use for a known substance;</a:t>
            </a:r>
          </a:p>
          <a:p>
            <a:pPr lvl="1">
              <a:buNone/>
              <a:defRPr/>
            </a:pPr>
            <a:r>
              <a:rPr lang="en-US" altLang="en-US" sz="2600" dirty="0">
                <a:cs typeface="Arial" panose="020B0604020202020204" pitchFamily="34" charset="0"/>
              </a:rPr>
              <a:t>3) The mere use of a known process unless such known process results in a new product that employs at least one new reactant; and</a:t>
            </a:r>
          </a:p>
          <a:p>
            <a:pPr lvl="1">
              <a:buNone/>
              <a:defRPr/>
            </a:pPr>
            <a:r>
              <a:rPr lang="en-US" altLang="en-US" sz="2600" dirty="0">
                <a:cs typeface="Arial" panose="020B0604020202020204" pitchFamily="34" charset="0"/>
              </a:rPr>
              <a:t>4) The derivatives of a known substance, namely salts, esters, ethers, polymorphs, metabolites, pure form, particle size, isomers, mixtures of isomers, complexes, combinations, and other derivatives that will be considered to be the same substance unless they differ significantly in properties with regard to efficacy.</a:t>
            </a:r>
          </a:p>
          <a:p>
            <a:pPr lvl="1" eaLnBrk="1" hangingPunct="1">
              <a:buNone/>
              <a:defRPr/>
            </a:pPr>
            <a:r>
              <a:rPr lang="en-US" altLang="en-US" sz="2600" dirty="0">
                <a:cs typeface="Arial" panose="020B0604020202020204" pitchFamily="34" charset="0"/>
              </a:rPr>
              <a:t>   </a:t>
            </a:r>
            <a:endParaRPr lang="en-US" altLang="en-US" sz="2400" dirty="0">
              <a:cs typeface="Arial" panose="020B0604020202020204" pitchFamily="34" charset="0"/>
            </a:endParaRPr>
          </a:p>
          <a:p>
            <a:pPr eaLnBrk="1" hangingPunct="1">
              <a:buNone/>
            </a:pPr>
            <a:endParaRPr lang="en-US" altLang="en-US" sz="2400" dirty="0"/>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7"/>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latin typeface="Verdana" pitchFamily="34" charset="0"/>
                <a:ea typeface="Verdana" pitchFamily="34" charset="0"/>
                <a:cs typeface="Verdana" pitchFamily="34" charset="0"/>
              </a:rPr>
              <a:t>Philippine IP Regulatory Framework</a:t>
            </a:r>
            <a:endParaRPr lang="en-US" sz="3000" dirty="0">
              <a:solidFill>
                <a:srgbClr val="FFC000"/>
              </a:solidFill>
              <a:latin typeface="Arial Bold" pitchFamily="34" charset="0"/>
              <a:cs typeface="Arial Bold"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11</a:t>
            </a:fld>
            <a:endParaRPr lang="en-CA"/>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209800"/>
            <a:ext cx="8229600" cy="4114800"/>
          </a:xfrm>
          <a:prstGeom prst="rect">
            <a:avLst/>
          </a:prstGeom>
          <a:extLst>
            <a:ext uri="{C572A759-6A51-4108-AA02-DFA0A04FC94B}">
              <ma14:wrappingTextBoxFlag xmlns="" xmlns:ma14="http://schemas.microsoft.com/office/mac/drawingml/2011/main" val="1"/>
            </a:ext>
          </a:extLst>
        </p:spPr>
        <p:txBody>
          <a:bodyPr lIns="0" tIns="0" rIns="0" bIns="0">
            <a:normAutofit fontScale="32500" lnSpcReduction="20000"/>
          </a:bodyPr>
          <a:lstStyle/>
          <a:p>
            <a:pPr eaLnBrk="1" hangingPunct="1">
              <a:defRPr/>
            </a:pPr>
            <a:r>
              <a:rPr lang="en-US" altLang="en-US" sz="6200" dirty="0">
                <a:solidFill>
                  <a:srgbClr val="FFC000"/>
                </a:solidFill>
                <a:cs typeface="Arial" panose="020B0604020202020204" pitchFamily="34" charset="0"/>
              </a:rPr>
              <a:t>New Requisites on Patentability</a:t>
            </a:r>
          </a:p>
          <a:p>
            <a:pPr lvl="1" eaLnBrk="1" hangingPunct="1">
              <a:buNone/>
              <a:defRPr/>
            </a:pPr>
            <a:r>
              <a:rPr lang="el-GR" altLang="en-US" sz="6200" i="1" dirty="0"/>
              <a:t>Φ</a:t>
            </a:r>
            <a:r>
              <a:rPr lang="el-GR" altLang="en-US" sz="6200" dirty="0"/>
              <a:t> </a:t>
            </a:r>
            <a:r>
              <a:rPr lang="en-US" altLang="en-US" sz="6200" dirty="0">
                <a:cs typeface="Arial" panose="020B0604020202020204" pitchFamily="34" charset="0"/>
              </a:rPr>
              <a:t>RA 9502 likewise redefined the inventive step provision under Section 26 of the Intellectual Property Code.</a:t>
            </a:r>
          </a:p>
          <a:p>
            <a:pPr marL="319088" lvl="1" indent="0" eaLnBrk="1" hangingPunct="1">
              <a:buFont typeface="Wingdings 2" panose="05020102010507070707" pitchFamily="18" charset="2"/>
              <a:buNone/>
              <a:defRPr/>
            </a:pPr>
            <a:r>
              <a:rPr lang="en-US" altLang="en-US" sz="6800" dirty="0">
                <a:cs typeface="Arial" panose="020B0604020202020204" pitchFamily="34" charset="0"/>
              </a:rPr>
              <a:t>“Sec. 26. Inventive Step. – </a:t>
            </a:r>
          </a:p>
          <a:p>
            <a:pPr marL="319088" lvl="1" indent="0" eaLnBrk="1" hangingPunct="1">
              <a:buFont typeface="Wingdings 2" panose="05020102010507070707" pitchFamily="18" charset="2"/>
              <a:buNone/>
              <a:defRPr/>
            </a:pPr>
            <a:r>
              <a:rPr lang="en-US" altLang="en-US" sz="6800" dirty="0">
                <a:cs typeface="Arial" panose="020B0604020202020204" pitchFamily="34" charset="0"/>
              </a:rPr>
              <a:t>26.2. In the case of drugs and medicines, there is no inventive step if the invention results from the mere discovery of a new form or new property of a known substance which does not result in the enhancement of the known efficacy of that substance, or the mere discovery of any new property or new use for a known substance, or the mere use of a known process unless such known process results in a new product that employs at least one new reactant.”</a:t>
            </a:r>
          </a:p>
          <a:p>
            <a:pPr eaLnBrk="1" hangingPunct="1">
              <a:buNone/>
            </a:pPr>
            <a:endParaRPr lang="en-US" altLang="en-US" sz="5000" dirty="0"/>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7"/>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latin typeface="Verdana" pitchFamily="34" charset="0"/>
                <a:ea typeface="Verdana" pitchFamily="34" charset="0"/>
                <a:cs typeface="Verdana" pitchFamily="34" charset="0"/>
              </a:rPr>
              <a:t>Philippine IP Regulatory Framework</a:t>
            </a:r>
            <a:endParaRPr lang="en-US" sz="3000" dirty="0">
              <a:solidFill>
                <a:srgbClr val="FFC000"/>
              </a:solidFill>
              <a:latin typeface="Arial Bold" pitchFamily="34" charset="0"/>
              <a:cs typeface="Arial Bold"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12</a:t>
            </a:fld>
            <a:endParaRPr lang="en-CA"/>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209800"/>
            <a:ext cx="8229600" cy="4114800"/>
          </a:xfrm>
          <a:prstGeom prst="rect">
            <a:avLst/>
          </a:prstGeom>
          <a:extLst>
            <a:ext uri="{C572A759-6A51-4108-AA02-DFA0A04FC94B}">
              <ma14:wrappingTextBoxFlag xmlns="" xmlns:ma14="http://schemas.microsoft.com/office/mac/drawingml/2011/main" val="1"/>
            </a:ext>
          </a:extLst>
        </p:spPr>
        <p:txBody>
          <a:bodyPr lIns="0" tIns="0" rIns="0" bIns="0">
            <a:noAutofit/>
          </a:bodyPr>
          <a:lstStyle/>
          <a:p>
            <a:pPr eaLnBrk="1" hangingPunct="1">
              <a:defRPr/>
            </a:pPr>
            <a:r>
              <a:rPr lang="en-US" altLang="en-US" sz="1800" dirty="0">
                <a:solidFill>
                  <a:srgbClr val="FFC000"/>
                </a:solidFill>
                <a:latin typeface="Verdana" pitchFamily="34" charset="0"/>
                <a:ea typeface="Verdana" pitchFamily="34" charset="0"/>
                <a:cs typeface="Verdana" pitchFamily="34" charset="0"/>
              </a:rPr>
              <a:t>New limitations to patent rights </a:t>
            </a:r>
          </a:p>
          <a:p>
            <a:pPr eaLnBrk="1" hangingPunct="1">
              <a:defRPr/>
            </a:pPr>
            <a:r>
              <a:rPr lang="el-GR" altLang="en-US" sz="1800" i="1" dirty="0">
                <a:latin typeface="Verdana" pitchFamily="34" charset="0"/>
                <a:ea typeface="Verdana" pitchFamily="34" charset="0"/>
                <a:cs typeface="Verdana" pitchFamily="34" charset="0"/>
              </a:rPr>
              <a:t>Φ</a:t>
            </a:r>
            <a:r>
              <a:rPr lang="el-GR" altLang="en-US" sz="1800" dirty="0">
                <a:latin typeface="Verdana" pitchFamily="34" charset="0"/>
                <a:ea typeface="Verdana" pitchFamily="34" charset="0"/>
                <a:cs typeface="Verdana" pitchFamily="34" charset="0"/>
              </a:rPr>
              <a:t> </a:t>
            </a:r>
            <a:r>
              <a:rPr lang="en-US" sz="1800" dirty="0"/>
              <a:t>Provided an international exhaustion of patents regime for drugs and medicines</a:t>
            </a:r>
          </a:p>
          <a:p>
            <a:pPr eaLnBrk="1" hangingPunct="1">
              <a:defRPr/>
            </a:pPr>
            <a:r>
              <a:rPr lang="en-US" altLang="en-US" sz="1800" dirty="0">
                <a:latin typeface="Verdana" pitchFamily="34" charset="0"/>
                <a:ea typeface="Verdana" pitchFamily="34" charset="0"/>
                <a:cs typeface="Verdana" pitchFamily="34" charset="0"/>
              </a:rPr>
              <a:t>The limitation to patent rights, in this regard, now reads:</a:t>
            </a:r>
          </a:p>
          <a:p>
            <a:pPr marL="0" indent="0" eaLnBrk="1" hangingPunct="1">
              <a:buFont typeface="Wingdings 2" panose="05020102010507070707" pitchFamily="18" charset="2"/>
              <a:buNone/>
              <a:defRPr/>
            </a:pPr>
            <a:r>
              <a:rPr lang="en-US" altLang="en-US" sz="1800" dirty="0">
                <a:latin typeface="Verdana" pitchFamily="34" charset="0"/>
                <a:ea typeface="Verdana" pitchFamily="34" charset="0"/>
                <a:cs typeface="Verdana" pitchFamily="34" charset="0"/>
              </a:rPr>
              <a:t>“Sec. 72.1 – Using a patented product which has been put on the market in the Philippines by the owner of the product, or with his express consent, insofar as such use is performed after that product has been so put on the said market: provided that, with regard to drugs and medicines, the limitation on patent rights shall apply after a drug or medicine has been introduced in the Philippines </a:t>
            </a:r>
            <a:r>
              <a:rPr lang="en-US" altLang="en-US" sz="1800" u="sng" dirty="0">
                <a:latin typeface="Verdana" pitchFamily="34" charset="0"/>
                <a:ea typeface="Verdana" pitchFamily="34" charset="0"/>
                <a:cs typeface="Verdana" pitchFamily="34" charset="0"/>
              </a:rPr>
              <a:t>or anywhere else in the world</a:t>
            </a:r>
            <a:r>
              <a:rPr lang="en-US" altLang="en-US" sz="1800" dirty="0">
                <a:latin typeface="Verdana" pitchFamily="34" charset="0"/>
                <a:ea typeface="Verdana" pitchFamily="34" charset="0"/>
                <a:cs typeface="Verdana" pitchFamily="34" charset="0"/>
              </a:rPr>
              <a:t> by the patent owner, or by any party authorized to use the invention; provided, further, that the right to import the drugs and medicines contemplated in this sections shall be available to any government agency or any private third party.</a:t>
            </a: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7"/>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latin typeface="Verdana" pitchFamily="34" charset="0"/>
                <a:ea typeface="Verdana" pitchFamily="34" charset="0"/>
                <a:cs typeface="Verdana" pitchFamily="34" charset="0"/>
              </a:rPr>
              <a:t>Philippine IP Regulatory Framework</a:t>
            </a:r>
            <a:endParaRPr lang="en-US" sz="3000" dirty="0">
              <a:solidFill>
                <a:srgbClr val="FFC000"/>
              </a:solidFill>
              <a:latin typeface="Arial Bold" pitchFamily="34" charset="0"/>
              <a:cs typeface="Arial Bold"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13</a:t>
            </a:fld>
            <a:endParaRPr lang="en-CA"/>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85000" lnSpcReduction="10000"/>
          </a:bodyPr>
          <a:lstStyle/>
          <a:p>
            <a:pPr eaLnBrk="1" hangingPunct="1">
              <a:defRPr/>
            </a:pPr>
            <a:r>
              <a:rPr lang="en-US" altLang="en-US" sz="3500" dirty="0">
                <a:solidFill>
                  <a:srgbClr val="FFC000"/>
                </a:solidFill>
                <a:latin typeface="Verdana" pitchFamily="34" charset="0"/>
                <a:ea typeface="Verdana" pitchFamily="34" charset="0"/>
                <a:cs typeface="Verdana" pitchFamily="34" charset="0"/>
              </a:rPr>
              <a:t>New limitations to patent rights</a:t>
            </a:r>
            <a:endParaRPr lang="en-US" altLang="en-US" sz="3500" dirty="0">
              <a:solidFill>
                <a:srgbClr val="FFC000"/>
              </a:solidFill>
              <a:cs typeface="Arial" panose="020B0604020202020204" pitchFamily="34" charset="0"/>
            </a:endParaRPr>
          </a:p>
          <a:p>
            <a:pPr marL="273050" indent="-273050" eaLnBrk="1" hangingPunct="1">
              <a:spcBef>
                <a:spcPts val="575"/>
              </a:spcBef>
              <a:buClr>
                <a:schemeClr val="accent1"/>
              </a:buClr>
              <a:buSzPct val="85000"/>
              <a:buNone/>
            </a:pPr>
            <a:r>
              <a:rPr lang="el-GR" altLang="en-US" sz="2600" i="1" dirty="0">
                <a:latin typeface="Arial Narrow" pitchFamily="34" charset="0"/>
              </a:rPr>
              <a:t>Φ</a:t>
            </a:r>
            <a:r>
              <a:rPr lang="fil-PH" altLang="en-US" sz="3600" dirty="0"/>
              <a:t> </a:t>
            </a:r>
            <a:r>
              <a:rPr lang="en-US" altLang="en-US" sz="2600" dirty="0" err="1">
                <a:latin typeface="Verdana" pitchFamily="34" charset="0"/>
                <a:ea typeface="Verdana" pitchFamily="34" charset="0"/>
                <a:cs typeface="Verdana" pitchFamily="34" charset="0"/>
              </a:rPr>
              <a:t>Bolar</a:t>
            </a:r>
            <a:r>
              <a:rPr lang="en-US" altLang="en-US" sz="2600" dirty="0">
                <a:latin typeface="Verdana" pitchFamily="34" charset="0"/>
                <a:ea typeface="Verdana" pitchFamily="34" charset="0"/>
                <a:cs typeface="Verdana" pitchFamily="34" charset="0"/>
              </a:rPr>
              <a:t> Provision</a:t>
            </a:r>
          </a:p>
          <a:p>
            <a:pPr marL="547688" lvl="1" indent="-228600" eaLnBrk="1" hangingPunct="1">
              <a:spcBef>
                <a:spcPts val="375"/>
              </a:spcBef>
              <a:buClr>
                <a:schemeClr val="accent2"/>
              </a:buClr>
              <a:buSzPct val="85000"/>
              <a:buFont typeface="Wingdings 2" pitchFamily="18" charset="2"/>
              <a:buChar char=""/>
            </a:pPr>
            <a:r>
              <a:rPr lang="en-US" altLang="en-US" sz="2400" dirty="0">
                <a:latin typeface="Verdana" pitchFamily="34" charset="0"/>
                <a:ea typeface="Verdana" pitchFamily="34" charset="0"/>
                <a:cs typeface="Verdana" pitchFamily="34" charset="0"/>
              </a:rPr>
              <a:t>The </a:t>
            </a:r>
            <a:r>
              <a:rPr lang="en-US" altLang="en-US" sz="2400" dirty="0" err="1">
                <a:latin typeface="Verdana" pitchFamily="34" charset="0"/>
                <a:ea typeface="Verdana" pitchFamily="34" charset="0"/>
                <a:cs typeface="Verdana" pitchFamily="34" charset="0"/>
              </a:rPr>
              <a:t>Bolar</a:t>
            </a:r>
            <a:r>
              <a:rPr lang="en-US" altLang="en-US" sz="2400" dirty="0">
                <a:latin typeface="Verdana" pitchFamily="34" charset="0"/>
                <a:ea typeface="Verdana" pitchFamily="34" charset="0"/>
                <a:cs typeface="Verdana" pitchFamily="34" charset="0"/>
              </a:rPr>
              <a:t> Provision allows generic drugs companies to use the patented active ingredient or innovator drug to obtain regulatory approval, without the patentee’s consent, before the expiration of the patent. Section 72.4  of the Cheaper Medicine Act restricts the allowed acts to:</a:t>
            </a:r>
          </a:p>
          <a:p>
            <a:pPr marL="547688" lvl="1" indent="-228600" eaLnBrk="1" hangingPunct="1">
              <a:spcBef>
                <a:spcPts val="375"/>
              </a:spcBef>
              <a:buClr>
                <a:schemeClr val="accent2"/>
              </a:buClr>
              <a:buSzPct val="85000"/>
              <a:buFont typeface="Wingdings 2" pitchFamily="18" charset="2"/>
              <a:buNone/>
            </a:pPr>
            <a:r>
              <a:rPr lang="en-US" altLang="en-US" sz="2400" dirty="0">
                <a:latin typeface="Verdana" pitchFamily="34" charset="0"/>
                <a:ea typeface="Verdana" pitchFamily="34" charset="0"/>
                <a:cs typeface="Verdana" pitchFamily="34" charset="0"/>
              </a:rPr>
              <a:t>“testing, using, making or selling the invention including any data related thereto, solely for purposes reasonably related to the development and submission of information and issuance of approvals by government regulatory agencies”</a:t>
            </a: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7"/>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latin typeface="Verdana" pitchFamily="34" charset="0"/>
                <a:ea typeface="Verdana" pitchFamily="34" charset="0"/>
                <a:cs typeface="Verdana" pitchFamily="34" charset="0"/>
              </a:rPr>
              <a:t>Philippine IP Regulatory Framework</a:t>
            </a:r>
            <a:endParaRPr lang="en-US" sz="3000" dirty="0">
              <a:solidFill>
                <a:srgbClr val="FFC000"/>
              </a:solidFill>
              <a:latin typeface="Arial Bold" pitchFamily="34" charset="0"/>
              <a:cs typeface="Arial Bold"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14</a:t>
            </a:fld>
            <a:endParaRPr lang="en-CA"/>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eaLnBrk="1" hangingPunct="1">
              <a:defRPr/>
            </a:pPr>
            <a:r>
              <a:rPr lang="en-US" altLang="en-US" sz="3000" dirty="0">
                <a:solidFill>
                  <a:srgbClr val="FFC000"/>
                </a:solidFill>
                <a:latin typeface="Verdana" pitchFamily="34" charset="0"/>
                <a:ea typeface="Verdana" pitchFamily="34" charset="0"/>
                <a:cs typeface="Verdana" pitchFamily="34" charset="0"/>
              </a:rPr>
              <a:t>New limitations to patent rights</a:t>
            </a:r>
            <a:endParaRPr lang="en-US" altLang="en-US" sz="3000" dirty="0">
              <a:solidFill>
                <a:srgbClr val="FFC000"/>
              </a:solidFill>
              <a:cs typeface="Arial" panose="020B0604020202020204" pitchFamily="34" charset="0"/>
            </a:endParaRPr>
          </a:p>
          <a:p>
            <a:pPr marL="273050" indent="-273050" eaLnBrk="1" hangingPunct="1">
              <a:spcBef>
                <a:spcPts val="575"/>
              </a:spcBef>
              <a:buClr>
                <a:schemeClr val="accent1"/>
              </a:buClr>
              <a:buSzPct val="85000"/>
              <a:buNone/>
            </a:pPr>
            <a:r>
              <a:rPr lang="el-GR" altLang="en-US" sz="2800" i="1" dirty="0">
                <a:latin typeface="Arial Narrow" pitchFamily="34" charset="0"/>
              </a:rPr>
              <a:t>Φ</a:t>
            </a:r>
            <a:r>
              <a:rPr lang="fil-PH" altLang="en-US" sz="4000" dirty="0"/>
              <a:t> </a:t>
            </a:r>
            <a:r>
              <a:rPr lang="en-US" altLang="en-US" sz="2800" dirty="0" err="1">
                <a:latin typeface="Verdana" pitchFamily="34" charset="0"/>
                <a:ea typeface="Verdana" pitchFamily="34" charset="0"/>
                <a:cs typeface="Verdana" pitchFamily="34" charset="0"/>
              </a:rPr>
              <a:t>Bolar</a:t>
            </a:r>
            <a:r>
              <a:rPr lang="en-US" altLang="en-US" sz="2800" dirty="0">
                <a:latin typeface="Verdana" pitchFamily="34" charset="0"/>
                <a:ea typeface="Verdana" pitchFamily="34" charset="0"/>
                <a:cs typeface="Verdana" pitchFamily="34" charset="0"/>
              </a:rPr>
              <a:t> Provision</a:t>
            </a:r>
          </a:p>
          <a:p>
            <a:pPr lvl="1" eaLnBrk="1" hangingPunct="1">
              <a:buNone/>
              <a:defRPr/>
            </a:pPr>
            <a:r>
              <a:rPr lang="en-US" altLang="en-US" sz="2400" dirty="0">
                <a:cs typeface="Arial" panose="020B0604020202020204" pitchFamily="34" charset="0"/>
              </a:rPr>
              <a:t>The </a:t>
            </a:r>
            <a:r>
              <a:rPr lang="en-US" altLang="en-US" sz="2400" dirty="0" err="1">
                <a:cs typeface="Arial" panose="020B0604020202020204" pitchFamily="34" charset="0"/>
              </a:rPr>
              <a:t>Bolar</a:t>
            </a:r>
            <a:r>
              <a:rPr lang="en-US" altLang="en-US" sz="2400" dirty="0">
                <a:cs typeface="Arial" panose="020B0604020202020204" pitchFamily="34" charset="0"/>
              </a:rPr>
              <a:t> provision covers acts considered as preparatory steps for generic drugs companies to be able to market their generic drugs immediately upon the expiration of the patents of innovative drug companies.</a:t>
            </a: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7"/>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latin typeface="Verdana" pitchFamily="34" charset="0"/>
                <a:ea typeface="Verdana" pitchFamily="34" charset="0"/>
                <a:cs typeface="Verdana" pitchFamily="34" charset="0"/>
              </a:rPr>
              <a:t>Philippine IP Regulatory Framework</a:t>
            </a:r>
            <a:endParaRPr lang="en-US" sz="3000" dirty="0">
              <a:solidFill>
                <a:srgbClr val="FFC000"/>
              </a:solidFill>
              <a:latin typeface="Arial Bold" pitchFamily="34" charset="0"/>
              <a:cs typeface="Arial Bold"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15</a:t>
            </a:fld>
            <a:endParaRPr lang="en-CA"/>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lnSpcReduction="10000"/>
          </a:bodyPr>
          <a:lstStyle/>
          <a:p>
            <a:r>
              <a:rPr lang="en-US" altLang="en-US" sz="3000" dirty="0">
                <a:solidFill>
                  <a:srgbClr val="FFC000"/>
                </a:solidFill>
                <a:latin typeface="Verdana" pitchFamily="34" charset="0"/>
                <a:ea typeface="Verdana" pitchFamily="34" charset="0"/>
                <a:cs typeface="Verdana" pitchFamily="34" charset="0"/>
              </a:rPr>
              <a:t>New limitations to patent rights</a:t>
            </a:r>
            <a:endParaRPr lang="en-US" altLang="en-US" sz="3000" dirty="0">
              <a:solidFill>
                <a:schemeClr val="bg1"/>
              </a:solidFill>
            </a:endParaRPr>
          </a:p>
          <a:p>
            <a:pPr eaLnBrk="1" hangingPunct="1"/>
            <a:r>
              <a:rPr lang="en-US" altLang="en-US" sz="3000" dirty="0">
                <a:solidFill>
                  <a:schemeClr val="bg1"/>
                </a:solidFill>
              </a:rPr>
              <a:t>Data Exclusivity</a:t>
            </a:r>
          </a:p>
          <a:p>
            <a:pPr lvl="1" eaLnBrk="1" hangingPunct="1">
              <a:buNone/>
            </a:pPr>
            <a:r>
              <a:rPr lang="en-US" altLang="en-US" sz="3000" dirty="0"/>
              <a:t>A practice whereby, for a fixed period, drug regulatory authorities do NOT allow registration data of an innovator drug to be used in registering a therapeutically equivalent generic version of that medicine</a:t>
            </a:r>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7"/>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latin typeface="Verdana" pitchFamily="34" charset="0"/>
                <a:ea typeface="Verdana" pitchFamily="34" charset="0"/>
                <a:cs typeface="Verdana" pitchFamily="34" charset="0"/>
              </a:rPr>
              <a:t>Philippine IP Regulatory Framework</a:t>
            </a:r>
            <a:endParaRPr lang="en-US" sz="3000" dirty="0">
              <a:solidFill>
                <a:srgbClr val="FFC000"/>
              </a:solidFill>
              <a:latin typeface="Arial Bold" pitchFamily="34" charset="0"/>
              <a:cs typeface="Arial Bold"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16</a:t>
            </a:fld>
            <a:endParaRPr lang="en-CA"/>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77500" lnSpcReduction="20000"/>
          </a:bodyPr>
          <a:lstStyle/>
          <a:p>
            <a:pPr eaLnBrk="1" hangingPunct="1">
              <a:buFont typeface="Wingdings 2" pitchFamily="18" charset="2"/>
              <a:buNone/>
            </a:pPr>
            <a:r>
              <a:rPr lang="en-US" altLang="en-US" sz="2900" dirty="0">
                <a:solidFill>
                  <a:srgbClr val="FFC000"/>
                </a:solidFill>
              </a:rPr>
              <a:t># </a:t>
            </a:r>
            <a:r>
              <a:rPr lang="en-US" altLang="en-US" sz="2900" dirty="0" err="1">
                <a:solidFill>
                  <a:srgbClr val="FFC000"/>
                </a:solidFill>
              </a:rPr>
              <a:t>Pharma</a:t>
            </a:r>
            <a:r>
              <a:rPr lang="en-US" altLang="en-US" sz="2900" dirty="0">
                <a:solidFill>
                  <a:srgbClr val="FFC000"/>
                </a:solidFill>
              </a:rPr>
              <a:t> industry in the Philippines contributes significantly to nation building… </a:t>
            </a:r>
          </a:p>
          <a:p>
            <a:pPr eaLnBrk="1" hangingPunct="1"/>
            <a:r>
              <a:rPr lang="en-US" altLang="en-US" sz="2900" dirty="0"/>
              <a:t>Promotes greater access to healthcare among Filipinos</a:t>
            </a:r>
          </a:p>
          <a:p>
            <a:pPr lvl="1" eaLnBrk="1" hangingPunct="1">
              <a:buFont typeface="Symbol" pitchFamily="18" charset="2"/>
              <a:buChar char="·"/>
            </a:pPr>
            <a:r>
              <a:rPr lang="en-US" altLang="en-US" sz="2900" dirty="0"/>
              <a:t>Introduced 55 vaccines that prevent unnecessary deaths among the most vulnerable</a:t>
            </a:r>
          </a:p>
          <a:p>
            <a:pPr lvl="1" eaLnBrk="1" hangingPunct="1">
              <a:buFont typeface="Symbol" pitchFamily="18" charset="2"/>
              <a:buChar char="·"/>
            </a:pPr>
            <a:r>
              <a:rPr lang="en-US" altLang="en-US" sz="2900" dirty="0"/>
              <a:t>Launched more than 76 new molecules or combinations for the treatment of</a:t>
            </a:r>
          </a:p>
          <a:p>
            <a:pPr lvl="2" eaLnBrk="1" hangingPunct="1">
              <a:buFont typeface="Symbol" pitchFamily="18" charset="2"/>
              <a:buChar char="·"/>
            </a:pPr>
            <a:r>
              <a:rPr lang="en-US" altLang="en-US" sz="2900" dirty="0"/>
              <a:t>Cardiovascular diseases</a:t>
            </a:r>
          </a:p>
          <a:p>
            <a:pPr lvl="2" eaLnBrk="1" hangingPunct="1">
              <a:buFont typeface="Symbol" pitchFamily="18" charset="2"/>
              <a:buChar char="·"/>
            </a:pPr>
            <a:r>
              <a:rPr lang="en-US" altLang="en-US" sz="2900" dirty="0"/>
              <a:t>Cancer</a:t>
            </a:r>
          </a:p>
          <a:p>
            <a:pPr lvl="2" eaLnBrk="1" hangingPunct="1">
              <a:buFont typeface="Symbol" pitchFamily="18" charset="2"/>
              <a:buChar char="·"/>
            </a:pPr>
            <a:r>
              <a:rPr lang="en-US" altLang="en-US" sz="2900" dirty="0"/>
              <a:t>Chronic respiratory diseases</a:t>
            </a:r>
          </a:p>
          <a:p>
            <a:pPr lvl="2" eaLnBrk="1" hangingPunct="1">
              <a:buFont typeface="Symbol" pitchFamily="18" charset="2"/>
              <a:buChar char="·"/>
            </a:pPr>
            <a:r>
              <a:rPr lang="en-US" altLang="en-US" sz="2900" dirty="0"/>
              <a:t>Diabetes</a:t>
            </a:r>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329036"/>
            <a:ext cx="8458200" cy="9233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latin typeface="Verdana" pitchFamily="34" charset="0"/>
                <a:ea typeface="Verdana" pitchFamily="34" charset="0"/>
                <a:cs typeface="Verdana" pitchFamily="34" charset="0"/>
              </a:rPr>
              <a:t>II. Background/Facts on Philippine </a:t>
            </a:r>
            <a:r>
              <a:rPr lang="en-US" altLang="en-US" sz="3000" dirty="0" err="1">
                <a:solidFill>
                  <a:srgbClr val="FFC000"/>
                </a:solidFill>
                <a:latin typeface="Verdana" pitchFamily="34" charset="0"/>
                <a:ea typeface="Verdana" pitchFamily="34" charset="0"/>
                <a:cs typeface="Verdana" pitchFamily="34" charset="0"/>
              </a:rPr>
              <a:t>Pharma</a:t>
            </a:r>
            <a:r>
              <a:rPr lang="en-US" altLang="en-US" sz="3000" dirty="0">
                <a:solidFill>
                  <a:srgbClr val="FFC000"/>
                </a:solidFill>
                <a:latin typeface="Verdana" pitchFamily="34" charset="0"/>
                <a:ea typeface="Verdana" pitchFamily="34" charset="0"/>
                <a:cs typeface="Verdana" pitchFamily="34" charset="0"/>
              </a:rPr>
              <a:t> Industries</a:t>
            </a:r>
            <a:endParaRPr sz="3000" dirty="0">
              <a:solidFill>
                <a:srgbClr val="FFC000"/>
              </a:solidFill>
              <a:effectLst>
                <a:outerShdw blurRad="12700" dist="25400" dir="2700000" rotWithShape="0">
                  <a:srgbClr val="000000"/>
                </a:outerShdw>
              </a:effectLst>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17</a:t>
            </a:fld>
            <a:endParaRPr lang="en-CA"/>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77500" lnSpcReduction="20000"/>
          </a:bodyPr>
          <a:lstStyle/>
          <a:p>
            <a:pPr eaLnBrk="1" hangingPunct="1">
              <a:buFont typeface="Wingdings 2" pitchFamily="18" charset="2"/>
              <a:buNone/>
            </a:pPr>
            <a:r>
              <a:rPr lang="en-US" altLang="en-US" sz="2900" dirty="0">
                <a:solidFill>
                  <a:srgbClr val="FFC000"/>
                </a:solidFill>
              </a:rPr>
              <a:t># </a:t>
            </a:r>
            <a:r>
              <a:rPr lang="en-US" altLang="en-US" sz="2900" dirty="0" err="1">
                <a:solidFill>
                  <a:srgbClr val="FFC000"/>
                </a:solidFill>
              </a:rPr>
              <a:t>Pharma</a:t>
            </a:r>
            <a:r>
              <a:rPr lang="en-US" altLang="en-US" sz="2900" dirty="0">
                <a:solidFill>
                  <a:srgbClr val="FFC000"/>
                </a:solidFill>
              </a:rPr>
              <a:t> industry in the Philippines contributes significantly to nation building… </a:t>
            </a:r>
          </a:p>
          <a:p>
            <a:pPr eaLnBrk="1" hangingPunct="1"/>
            <a:r>
              <a:rPr lang="en-US" altLang="en-US" sz="2900" dirty="0"/>
              <a:t>Drives economic growth</a:t>
            </a:r>
          </a:p>
          <a:p>
            <a:pPr lvl="1" eaLnBrk="1" hangingPunct="1">
              <a:buNone/>
            </a:pPr>
            <a:r>
              <a:rPr lang="en-US" altLang="en-US" sz="2900" dirty="0"/>
              <a:t>Employs more than 60,000 Filipinos</a:t>
            </a:r>
          </a:p>
          <a:p>
            <a:pPr lvl="1" eaLnBrk="1" hangingPunct="1">
              <a:buNone/>
            </a:pPr>
            <a:r>
              <a:rPr lang="en-US" altLang="en-US" sz="2900" dirty="0"/>
              <a:t>Supports more than 100 industries</a:t>
            </a:r>
          </a:p>
          <a:p>
            <a:pPr lvl="1" eaLnBrk="1" hangingPunct="1">
              <a:buNone/>
            </a:pPr>
            <a:r>
              <a:rPr lang="en-US" altLang="en-US" sz="2900" dirty="0"/>
              <a:t>Injects P146 B output to the economy every year</a:t>
            </a:r>
          </a:p>
          <a:p>
            <a:pPr lvl="1" eaLnBrk="1" hangingPunct="1">
              <a:buFont typeface="Wingdings 2" pitchFamily="18" charset="2"/>
              <a:buNone/>
            </a:pPr>
            <a:endParaRPr lang="en-US" altLang="en-US" sz="2900" dirty="0"/>
          </a:p>
          <a:p>
            <a:pPr eaLnBrk="1" hangingPunct="1"/>
            <a:r>
              <a:rPr lang="en-US" altLang="en-US" sz="2900" dirty="0"/>
              <a:t>Extends humanitarian aid to those in need</a:t>
            </a:r>
          </a:p>
          <a:p>
            <a:pPr lvl="1" eaLnBrk="1" hangingPunct="1">
              <a:buNone/>
            </a:pPr>
            <a:r>
              <a:rPr lang="en-US" altLang="en-US" sz="2900" dirty="0"/>
              <a:t>Has donated life-saving drugs and vaccines worth P760M since 2003</a:t>
            </a:r>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329036"/>
            <a:ext cx="8458200" cy="9233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CA" altLang="en-US" sz="3000" dirty="0">
                <a:solidFill>
                  <a:srgbClr val="FFC000"/>
                </a:solidFill>
                <a:latin typeface="Verdana" pitchFamily="34" charset="0"/>
                <a:ea typeface="Verdana" pitchFamily="34" charset="0"/>
                <a:cs typeface="Verdana" pitchFamily="34" charset="0"/>
              </a:rPr>
              <a:t>Background/Facts on Philippine </a:t>
            </a:r>
            <a:r>
              <a:rPr lang="en-CA" altLang="en-US" sz="3000" dirty="0" err="1">
                <a:solidFill>
                  <a:srgbClr val="FFC000"/>
                </a:solidFill>
                <a:latin typeface="Verdana" pitchFamily="34" charset="0"/>
                <a:ea typeface="Verdana" pitchFamily="34" charset="0"/>
                <a:cs typeface="Verdana" pitchFamily="34" charset="0"/>
              </a:rPr>
              <a:t>Pharma</a:t>
            </a:r>
            <a:r>
              <a:rPr lang="en-CA" altLang="en-US" sz="3000" dirty="0">
                <a:solidFill>
                  <a:srgbClr val="FFC000"/>
                </a:solidFill>
                <a:latin typeface="Verdana" pitchFamily="34" charset="0"/>
                <a:ea typeface="Verdana" pitchFamily="34" charset="0"/>
                <a:cs typeface="Verdana" pitchFamily="34" charset="0"/>
              </a:rPr>
              <a:t> Industries</a:t>
            </a:r>
            <a:endParaRPr lang="en-CA" sz="3000" dirty="0">
              <a:solidFill>
                <a:srgbClr val="FFC000"/>
              </a:solidFill>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18</a:t>
            </a:fld>
            <a:endParaRPr lang="en-CA"/>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92500"/>
          </a:bodyPr>
          <a:lstStyle/>
          <a:p>
            <a:pPr eaLnBrk="1" hangingPunct="1">
              <a:buFont typeface="Wingdings 2" pitchFamily="18" charset="2"/>
              <a:buNone/>
            </a:pPr>
            <a:r>
              <a:rPr lang="en-US" altLang="en-US" sz="2800" dirty="0">
                <a:solidFill>
                  <a:srgbClr val="FFC000"/>
                </a:solidFill>
              </a:rPr>
              <a:t># Research-based pharmaceutical companies invest enormous time and money to drive innovation…</a:t>
            </a:r>
          </a:p>
          <a:p>
            <a:pPr eaLnBrk="1" hangingPunct="1"/>
            <a:r>
              <a:rPr lang="en-US" altLang="en-US" sz="2800" dirty="0"/>
              <a:t>Philippine pharmaceutical market is highly dependent on import of raw materials for the manufacture of drugs</a:t>
            </a:r>
          </a:p>
          <a:p>
            <a:pPr eaLnBrk="1" hangingPunct="1"/>
            <a:r>
              <a:rPr lang="en-US" altLang="en-US" sz="2800" dirty="0"/>
              <a:t>Pharmaceutical laboratories in the Philippines are geared towards toll or contract-manufacturing, not drug development</a:t>
            </a:r>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329036"/>
            <a:ext cx="8458200" cy="9233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CA" altLang="en-US" sz="3000" dirty="0">
                <a:solidFill>
                  <a:srgbClr val="FFC000"/>
                </a:solidFill>
                <a:latin typeface="Verdana" pitchFamily="34" charset="0"/>
                <a:ea typeface="Verdana" pitchFamily="34" charset="0"/>
                <a:cs typeface="Verdana" pitchFamily="34" charset="0"/>
              </a:rPr>
              <a:t>Background/Facts on Philippine </a:t>
            </a:r>
            <a:r>
              <a:rPr lang="en-CA" altLang="en-US" sz="3000" dirty="0" err="1">
                <a:solidFill>
                  <a:srgbClr val="FFC000"/>
                </a:solidFill>
                <a:latin typeface="Verdana" pitchFamily="34" charset="0"/>
                <a:ea typeface="Verdana" pitchFamily="34" charset="0"/>
                <a:cs typeface="Verdana" pitchFamily="34" charset="0"/>
              </a:rPr>
              <a:t>Pharma</a:t>
            </a:r>
            <a:r>
              <a:rPr lang="en-CA" altLang="en-US" sz="3000" dirty="0">
                <a:solidFill>
                  <a:srgbClr val="FFC000"/>
                </a:solidFill>
                <a:latin typeface="Verdana" pitchFamily="34" charset="0"/>
                <a:ea typeface="Verdana" pitchFamily="34" charset="0"/>
                <a:cs typeface="Verdana" pitchFamily="34" charset="0"/>
              </a:rPr>
              <a:t> Industries</a:t>
            </a:r>
            <a:endParaRPr lang="en-CA" sz="3000" dirty="0">
              <a:solidFill>
                <a:srgbClr val="FFC000"/>
              </a:solidFill>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19</a:t>
            </a:fld>
            <a:endParaRPr lang="en-CA"/>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228600" y="609600"/>
            <a:ext cx="8610600" cy="1736725"/>
          </a:xfrm>
          <a:prstGeom prst="rect">
            <a:avLst/>
          </a:prstGeom>
        </p:spPr>
        <p:txBody>
          <a:bodyPr lIns="0" tIns="0" rIns="0" bIns="0">
            <a:normAutofit/>
          </a:bodyPr>
          <a:lstStyle>
            <a:lvl1pPr>
              <a:defRPr sz="3500" b="1">
                <a:solidFill>
                  <a:srgbClr val="FFCC66"/>
                </a:solidFill>
                <a:latin typeface="Impact"/>
                <a:ea typeface="Impact"/>
                <a:cs typeface="Impact"/>
                <a:sym typeface="Impact"/>
              </a:defRPr>
            </a:lvl1pPr>
          </a:lstStyle>
          <a:p>
            <a:pPr lvl="0">
              <a:defRPr sz="1800" b="0">
                <a:solidFill>
                  <a:srgbClr val="000000"/>
                </a:solidFill>
                <a:effectLst/>
              </a:defRPr>
            </a:pPr>
            <a:r>
              <a:rPr sz="3500" b="1" dirty="0">
                <a:solidFill>
                  <a:srgbClr val="FFCC66"/>
                </a:solidFill>
                <a:effectLst>
                  <a:outerShdw blurRad="12700" dist="38100" dir="2700000" rotWithShape="0">
                    <a:srgbClr val="000000"/>
                  </a:outerShdw>
                </a:effectLst>
              </a:rPr>
              <a:t>IP PROTECTION IN THE PHILIPPINES: CHALLENGES FOR THE PHARMA INDUSTRIES</a:t>
            </a:r>
          </a:p>
        </p:txBody>
      </p:sp>
      <p:sp>
        <p:nvSpPr>
          <p:cNvPr id="99" name="Shape 99"/>
          <p:cNvSpPr>
            <a:spLocks noGrp="1"/>
          </p:cNvSpPr>
          <p:nvPr>
            <p:ph type="body" idx="1"/>
          </p:nvPr>
        </p:nvSpPr>
        <p:spPr>
          <a:xfrm>
            <a:off x="1219200" y="3429000"/>
            <a:ext cx="6705600" cy="2895600"/>
          </a:xfrm>
          <a:prstGeom prst="rect">
            <a:avLst/>
          </a:prstGeom>
        </p:spPr>
        <p:txBody>
          <a:bodyPr lIns="0" tIns="0" rIns="0" bIns="0">
            <a:normAutofit/>
          </a:bodyPr>
          <a:lstStyle/>
          <a:p>
            <a:pPr lvl="0" defTabSz="859536">
              <a:defRPr sz="1800">
                <a:solidFill>
                  <a:srgbClr val="000000"/>
                </a:solidFill>
                <a:effectLst/>
              </a:defRPr>
            </a:pPr>
            <a:r>
              <a:rPr sz="2800" dirty="0">
                <a:solidFill>
                  <a:srgbClr val="FFFFCC"/>
                </a:solidFill>
                <a:effectLst>
                  <a:outerShdw blurRad="12700" dist="23876" dir="2700000" rotWithShape="0">
                    <a:srgbClr val="000000"/>
                  </a:outerShdw>
                </a:effectLst>
                <a:latin typeface="Book Antiqua"/>
                <a:ea typeface="Book Antiqua"/>
                <a:cs typeface="Book Antiqua"/>
                <a:sym typeface="Book Antiqua"/>
              </a:rPr>
              <a:t>By: Editha R. Hechanova &amp;</a:t>
            </a:r>
          </a:p>
          <a:p>
            <a:pPr lvl="0" defTabSz="859536">
              <a:defRPr sz="1800">
                <a:solidFill>
                  <a:srgbClr val="000000"/>
                </a:solidFill>
                <a:effectLst/>
              </a:defRPr>
            </a:pPr>
            <a:r>
              <a:rPr sz="2800" dirty="0">
                <a:solidFill>
                  <a:srgbClr val="FFFFCC"/>
                </a:solidFill>
                <a:effectLst>
                  <a:outerShdw blurRad="12700" dist="23876" dir="2700000" rotWithShape="0">
                    <a:srgbClr val="000000"/>
                  </a:outerShdw>
                </a:effectLst>
                <a:latin typeface="Book Antiqua"/>
                <a:ea typeface="Book Antiqua"/>
                <a:cs typeface="Book Antiqua"/>
                <a:sym typeface="Book Antiqua"/>
              </a:rPr>
              <a:t>Fe Belen B. Bello</a:t>
            </a:r>
            <a:endParaRPr sz="2800" dirty="0">
              <a:solidFill>
                <a:srgbClr val="FFFFCC"/>
              </a:solidFill>
              <a:latin typeface="Book Antiqua"/>
              <a:ea typeface="Book Antiqua"/>
              <a:cs typeface="Book Antiqua"/>
              <a:sym typeface="Book Antiqua"/>
            </a:endParaRPr>
          </a:p>
          <a:p>
            <a:pPr lvl="0" defTabSz="859536">
              <a:spcBef>
                <a:spcPts val="600"/>
              </a:spcBef>
              <a:defRPr sz="1800">
                <a:solidFill>
                  <a:srgbClr val="000000"/>
                </a:solidFill>
                <a:effectLst/>
              </a:defRPr>
            </a:pPr>
            <a:endParaRPr sz="3300" dirty="0">
              <a:solidFill>
                <a:srgbClr val="FFFFCC"/>
              </a:solidFill>
              <a:latin typeface="Book Antiqua"/>
              <a:ea typeface="Book Antiqua"/>
              <a:cs typeface="Book Antiqua"/>
              <a:sym typeface="Book Antiqua"/>
            </a:endParaRPr>
          </a:p>
          <a:p>
            <a:pPr lvl="0" defTabSz="859536">
              <a:spcBef>
                <a:spcPts val="600"/>
              </a:spcBef>
              <a:defRPr sz="1800">
                <a:solidFill>
                  <a:srgbClr val="000000"/>
                </a:solidFill>
                <a:effectLst/>
              </a:defRPr>
            </a:pPr>
            <a:r>
              <a:rPr sz="2800" dirty="0">
                <a:solidFill>
                  <a:srgbClr val="FFFFCC"/>
                </a:solidFill>
                <a:effectLst>
                  <a:outerShdw blurRad="12700" dist="23876" dir="2700000" rotWithShape="0">
                    <a:srgbClr val="000000"/>
                  </a:outerShdw>
                </a:effectLst>
                <a:latin typeface="Book Antiqua"/>
                <a:ea typeface="Book Antiqua"/>
                <a:cs typeface="Book Antiqua"/>
                <a:sym typeface="Book Antiqua"/>
              </a:rPr>
              <a:t>Hechanova &amp; Co., Inc.</a:t>
            </a:r>
            <a:endParaRPr sz="2800" dirty="0">
              <a:solidFill>
                <a:srgbClr val="FFFFCC"/>
              </a:solidFill>
              <a:latin typeface="Book Antiqua"/>
              <a:ea typeface="Book Antiqua"/>
              <a:cs typeface="Book Antiqua"/>
              <a:sym typeface="Book Antiqua"/>
            </a:endParaRPr>
          </a:p>
          <a:p>
            <a:pPr lvl="0" defTabSz="859536">
              <a:spcBef>
                <a:spcPts val="400"/>
              </a:spcBef>
              <a:defRPr sz="1800">
                <a:solidFill>
                  <a:srgbClr val="000000"/>
                </a:solidFill>
                <a:effectLst/>
              </a:defRPr>
            </a:pPr>
            <a:r>
              <a:rPr sz="2200" i="1" dirty="0">
                <a:solidFill>
                  <a:srgbClr val="FFFFFF"/>
                </a:solidFill>
                <a:latin typeface="Book Antiqua"/>
                <a:ea typeface="Book Antiqua"/>
                <a:cs typeface="Book Antiqua"/>
                <a:sym typeface="Book Antiqua"/>
              </a:rPr>
              <a:t>Passion for service…</a:t>
            </a:r>
            <a:endParaRPr sz="2200" i="1" dirty="0">
              <a:latin typeface="Book Antiqua"/>
              <a:ea typeface="Book Antiqua"/>
              <a:cs typeface="Book Antiqua"/>
              <a:sym typeface="Book Antiqua"/>
            </a:endParaRPr>
          </a:p>
          <a:p>
            <a:pPr lvl="0" defTabSz="859536">
              <a:spcBef>
                <a:spcPts val="400"/>
              </a:spcBef>
              <a:defRPr sz="1800">
                <a:solidFill>
                  <a:srgbClr val="000000"/>
                </a:solidFill>
                <a:effectLst/>
              </a:defRPr>
            </a:pPr>
            <a:r>
              <a:rPr sz="2200" i="1" dirty="0">
                <a:solidFill>
                  <a:srgbClr val="FFFFFF"/>
                </a:solidFill>
                <a:latin typeface="Book Antiqua"/>
                <a:ea typeface="Book Antiqua"/>
                <a:cs typeface="Book Antiqua"/>
                <a:sym typeface="Book Antiqua"/>
              </a:rPr>
              <a:t>… service with integrity</a:t>
            </a:r>
          </a:p>
        </p:txBody>
      </p:sp>
      <p:sp>
        <p:nvSpPr>
          <p:cNvPr id="4" name="Slide Number Placeholder 3"/>
          <p:cNvSpPr>
            <a:spLocks noGrp="1"/>
          </p:cNvSpPr>
          <p:nvPr>
            <p:ph type="sldNum" sz="quarter" idx="2"/>
          </p:nvPr>
        </p:nvSpPr>
        <p:spPr/>
        <p:txBody>
          <a:bodyPr/>
          <a:lstStyle/>
          <a:p>
            <a:pPr lvl="0"/>
            <a:fld id="{86CB4B4D-7CA3-9044-876B-883B54F8677D}" type="slidenum">
              <a:rPr lang="en-CA" smtClean="0"/>
              <a:pPr lvl="0"/>
              <a:t>2</a:t>
            </a:fld>
            <a:endParaRPr lang="en-CA"/>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77500" lnSpcReduction="20000"/>
          </a:bodyPr>
          <a:lstStyle/>
          <a:p>
            <a:pPr eaLnBrk="1" hangingPunct="1"/>
            <a:r>
              <a:rPr lang="en-US" altLang="en-US" sz="2800" dirty="0">
                <a:solidFill>
                  <a:srgbClr val="FFC000"/>
                </a:solidFill>
              </a:rPr>
              <a:t># </a:t>
            </a:r>
            <a:r>
              <a:rPr lang="en-US" altLang="en-US" dirty="0">
                <a:solidFill>
                  <a:srgbClr val="FFC000"/>
                </a:solidFill>
              </a:rPr>
              <a:t>Sustained research and development on new medicines and vaccines</a:t>
            </a:r>
            <a:endParaRPr lang="en-US" altLang="en-US" sz="2800" dirty="0">
              <a:solidFill>
                <a:srgbClr val="FFC000"/>
              </a:solidFill>
            </a:endParaRPr>
          </a:p>
          <a:p>
            <a:pPr lvl="1" eaLnBrk="1" hangingPunct="1">
              <a:buNone/>
            </a:pPr>
            <a:r>
              <a:rPr lang="en-US" altLang="en-US" dirty="0"/>
              <a:t>The industry is currently conducting 461 clinical trials in the Philippines, placing the country third after Singapore and Thailand in Southeast Asia; the Philippines ranks no. 8 of top 10 worldwide in the number of </a:t>
            </a:r>
            <a:r>
              <a:rPr lang="en-US" altLang="en-US" dirty="0" err="1"/>
              <a:t>pharma</a:t>
            </a:r>
            <a:r>
              <a:rPr lang="en-US" altLang="en-US" dirty="0"/>
              <a:t> industry-sponsored clinical trials</a:t>
            </a:r>
          </a:p>
          <a:p>
            <a:pPr lvl="1" eaLnBrk="1" hangingPunct="1">
              <a:buNone/>
            </a:pPr>
            <a:r>
              <a:rPr lang="en-US" altLang="en-US" dirty="0"/>
              <a:t>Most of these trials are part of global clinical trials</a:t>
            </a:r>
          </a:p>
          <a:p>
            <a:pPr lvl="1" eaLnBrk="1" hangingPunct="1">
              <a:buNone/>
            </a:pPr>
            <a:r>
              <a:rPr lang="en-US" altLang="en-US" dirty="0"/>
              <a:t>Invested over P1B in R&amp;D in 2013</a:t>
            </a:r>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329036"/>
            <a:ext cx="8458200" cy="9233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CA" altLang="en-US" sz="3000" dirty="0">
                <a:solidFill>
                  <a:srgbClr val="FFC000"/>
                </a:solidFill>
                <a:latin typeface="Verdana" pitchFamily="34" charset="0"/>
                <a:ea typeface="Verdana" pitchFamily="34" charset="0"/>
                <a:cs typeface="Verdana" pitchFamily="34" charset="0"/>
              </a:rPr>
              <a:t>Background/Facts on Philippine </a:t>
            </a:r>
            <a:r>
              <a:rPr lang="en-CA" altLang="en-US" sz="3000" dirty="0" err="1">
                <a:solidFill>
                  <a:srgbClr val="FFC000"/>
                </a:solidFill>
                <a:latin typeface="Verdana" pitchFamily="34" charset="0"/>
                <a:ea typeface="Verdana" pitchFamily="34" charset="0"/>
                <a:cs typeface="Verdana" pitchFamily="34" charset="0"/>
              </a:rPr>
              <a:t>Pharma</a:t>
            </a:r>
            <a:r>
              <a:rPr lang="en-CA" altLang="en-US" sz="3000" dirty="0">
                <a:solidFill>
                  <a:srgbClr val="FFC000"/>
                </a:solidFill>
                <a:latin typeface="Verdana" pitchFamily="34" charset="0"/>
                <a:ea typeface="Verdana" pitchFamily="34" charset="0"/>
                <a:cs typeface="Verdana" pitchFamily="34" charset="0"/>
              </a:rPr>
              <a:t> Industries</a:t>
            </a:r>
            <a:endParaRPr lang="en-CA" sz="3000" dirty="0">
              <a:solidFill>
                <a:srgbClr val="FFC000"/>
              </a:solidFill>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20</a:t>
            </a:fld>
            <a:endParaRPr lang="en-CA"/>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92500" lnSpcReduction="20000"/>
          </a:bodyPr>
          <a:lstStyle/>
          <a:p>
            <a:pPr eaLnBrk="1" hangingPunct="1"/>
            <a:r>
              <a:rPr lang="en-US" altLang="en-US" sz="2800" dirty="0">
                <a:solidFill>
                  <a:srgbClr val="FFC000"/>
                </a:solidFill>
              </a:rPr>
              <a:t># </a:t>
            </a:r>
            <a:r>
              <a:rPr lang="en-US" altLang="en-US" dirty="0">
                <a:solidFill>
                  <a:srgbClr val="FFC000"/>
                </a:solidFill>
              </a:rPr>
              <a:t>Sustained research and development…</a:t>
            </a:r>
            <a:endParaRPr lang="en-US" altLang="en-US" sz="2800" dirty="0">
              <a:solidFill>
                <a:srgbClr val="FFC000"/>
              </a:solidFill>
            </a:endParaRPr>
          </a:p>
          <a:p>
            <a:pPr eaLnBrk="1" hangingPunct="1"/>
            <a:r>
              <a:rPr lang="en-US" altLang="en-US" dirty="0"/>
              <a:t>21 new medicines launched in 2014 for CVD, cancer, respiratory diseases and diabetes</a:t>
            </a:r>
          </a:p>
          <a:p>
            <a:pPr eaLnBrk="1" hangingPunct="1"/>
            <a:r>
              <a:rPr lang="en-US" altLang="en-US" dirty="0"/>
              <a:t>Made available to Filipinos over the past 5 years 55 vaccines that</a:t>
            </a:r>
          </a:p>
          <a:p>
            <a:pPr lvl="1" eaLnBrk="1" hangingPunct="1">
              <a:buNone/>
            </a:pPr>
            <a:r>
              <a:rPr lang="en-US" altLang="en-US" dirty="0"/>
              <a:t>- Prevent childhood mortality</a:t>
            </a:r>
          </a:p>
          <a:p>
            <a:pPr lvl="1" eaLnBrk="1" hangingPunct="1">
              <a:buNone/>
            </a:pPr>
            <a:r>
              <a:rPr lang="en-US" altLang="en-US" dirty="0"/>
              <a:t>- Combat communicable diseases, such as pneumonia and diarrhea</a:t>
            </a:r>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329036"/>
            <a:ext cx="8458200" cy="9233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CA" altLang="en-US" sz="3000" dirty="0">
                <a:solidFill>
                  <a:srgbClr val="FFC000"/>
                </a:solidFill>
                <a:latin typeface="Verdana" pitchFamily="34" charset="0"/>
                <a:ea typeface="Verdana" pitchFamily="34" charset="0"/>
                <a:cs typeface="Verdana" pitchFamily="34" charset="0"/>
              </a:rPr>
              <a:t>Background/Facts on Philippine </a:t>
            </a:r>
            <a:r>
              <a:rPr lang="en-CA" altLang="en-US" sz="3000" dirty="0" err="1">
                <a:solidFill>
                  <a:srgbClr val="FFC000"/>
                </a:solidFill>
                <a:latin typeface="Verdana" pitchFamily="34" charset="0"/>
                <a:ea typeface="Verdana" pitchFamily="34" charset="0"/>
                <a:cs typeface="Verdana" pitchFamily="34" charset="0"/>
              </a:rPr>
              <a:t>Pharma</a:t>
            </a:r>
            <a:r>
              <a:rPr lang="en-CA" altLang="en-US" sz="3000" dirty="0">
                <a:solidFill>
                  <a:srgbClr val="FFC000"/>
                </a:solidFill>
                <a:latin typeface="Verdana" pitchFamily="34" charset="0"/>
                <a:ea typeface="Verdana" pitchFamily="34" charset="0"/>
                <a:cs typeface="Verdana" pitchFamily="34" charset="0"/>
              </a:rPr>
              <a:t> Industries</a:t>
            </a:r>
            <a:endParaRPr lang="en-CA" sz="3000" dirty="0">
              <a:solidFill>
                <a:srgbClr val="FFC000"/>
              </a:solidFill>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21</a:t>
            </a:fld>
            <a:endParaRPr lang="en-CA"/>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77500" lnSpcReduction="20000"/>
          </a:bodyPr>
          <a:lstStyle/>
          <a:p>
            <a:pPr eaLnBrk="1" hangingPunct="1"/>
            <a:r>
              <a:rPr lang="en-US" altLang="en-US" sz="2800" dirty="0">
                <a:solidFill>
                  <a:srgbClr val="FFC000"/>
                </a:solidFill>
              </a:rPr>
              <a:t># </a:t>
            </a:r>
            <a:r>
              <a:rPr lang="en-US" altLang="en-US" dirty="0">
                <a:solidFill>
                  <a:srgbClr val="FFC000"/>
                </a:solidFill>
              </a:rPr>
              <a:t>Sustained research and development…</a:t>
            </a:r>
            <a:endParaRPr lang="en-US" altLang="en-US" sz="2800" dirty="0">
              <a:solidFill>
                <a:srgbClr val="FFC000"/>
              </a:solidFill>
            </a:endParaRPr>
          </a:p>
          <a:p>
            <a:pPr eaLnBrk="1" hangingPunct="1"/>
            <a:r>
              <a:rPr lang="en-US" altLang="en-US" sz="3100" dirty="0"/>
              <a:t>Industry invested a significant amount of time and resources in manufacturing vaccines</a:t>
            </a:r>
          </a:p>
          <a:p>
            <a:pPr lvl="1" eaLnBrk="1" hangingPunct="1">
              <a:buNone/>
            </a:pPr>
            <a:r>
              <a:rPr lang="en-US" altLang="en-US" sz="3100" dirty="0"/>
              <a:t>15 years from early-stage research, manufacturing and marketing</a:t>
            </a:r>
          </a:p>
          <a:p>
            <a:pPr lvl="1" eaLnBrk="1" hangingPunct="1">
              <a:buNone/>
            </a:pPr>
            <a:r>
              <a:rPr lang="en-US" altLang="en-US" sz="3100" dirty="0"/>
              <a:t>Development costs for one drug: Php178-534 B </a:t>
            </a:r>
          </a:p>
          <a:p>
            <a:pPr eaLnBrk="1" hangingPunct="1"/>
            <a:r>
              <a:rPr lang="en-US" altLang="en-US" sz="3100" dirty="0"/>
              <a:t>Over the last 4 years, a total of 76 new molecules or combinations for the country’s top NCDs (CVD, cancer, diabetes, respiratory disease) were introduced.</a:t>
            </a:r>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329036"/>
            <a:ext cx="8458200" cy="9233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CA" altLang="en-US" sz="3000" dirty="0">
                <a:solidFill>
                  <a:srgbClr val="FFC000"/>
                </a:solidFill>
                <a:latin typeface="Verdana" pitchFamily="34" charset="0"/>
                <a:ea typeface="Verdana" pitchFamily="34" charset="0"/>
                <a:cs typeface="Verdana" pitchFamily="34" charset="0"/>
              </a:rPr>
              <a:t>Background/Facts on Philippine </a:t>
            </a:r>
            <a:r>
              <a:rPr lang="en-CA" altLang="en-US" sz="3000" dirty="0" err="1">
                <a:solidFill>
                  <a:srgbClr val="FFC000"/>
                </a:solidFill>
                <a:latin typeface="Verdana" pitchFamily="34" charset="0"/>
                <a:ea typeface="Verdana" pitchFamily="34" charset="0"/>
                <a:cs typeface="Verdana" pitchFamily="34" charset="0"/>
              </a:rPr>
              <a:t>Pharma</a:t>
            </a:r>
            <a:r>
              <a:rPr lang="en-CA" altLang="en-US" sz="3000" dirty="0">
                <a:solidFill>
                  <a:srgbClr val="FFC000"/>
                </a:solidFill>
                <a:latin typeface="Verdana" pitchFamily="34" charset="0"/>
                <a:ea typeface="Verdana" pitchFamily="34" charset="0"/>
                <a:cs typeface="Verdana" pitchFamily="34" charset="0"/>
              </a:rPr>
              <a:t> Industries</a:t>
            </a:r>
            <a:endParaRPr lang="en-CA" sz="3000" dirty="0">
              <a:solidFill>
                <a:srgbClr val="FFC000"/>
              </a:solidFill>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22</a:t>
            </a:fld>
            <a:endParaRPr lang="en-CA"/>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92500" lnSpcReduction="20000"/>
          </a:bodyPr>
          <a:lstStyle/>
          <a:p>
            <a:pPr eaLnBrk="1" hangingPunct="1"/>
            <a:r>
              <a:rPr lang="en-US" altLang="en-US" sz="2800" dirty="0">
                <a:solidFill>
                  <a:srgbClr val="FFC000"/>
                </a:solidFill>
              </a:rPr>
              <a:t># </a:t>
            </a:r>
            <a:r>
              <a:rPr lang="en-US" altLang="en-US" dirty="0">
                <a:solidFill>
                  <a:srgbClr val="FFC000"/>
                </a:solidFill>
              </a:rPr>
              <a:t>Sustained research and development…</a:t>
            </a:r>
            <a:endParaRPr lang="en-US" altLang="en-US" sz="2800" dirty="0">
              <a:solidFill>
                <a:srgbClr val="FFC000"/>
              </a:solidFill>
            </a:endParaRPr>
          </a:p>
          <a:p>
            <a:pPr eaLnBrk="1" hangingPunct="1"/>
            <a:r>
              <a:rPr lang="en-US" altLang="en-US" dirty="0"/>
              <a:t>Launch of new molecules</a:t>
            </a:r>
          </a:p>
          <a:p>
            <a:pPr eaLnBrk="1" hangingPunct="1"/>
            <a:r>
              <a:rPr lang="en-US" altLang="en-US" dirty="0"/>
              <a:t>Opens the path to a wide range of generics (off-patent molecules)</a:t>
            </a:r>
          </a:p>
          <a:p>
            <a:pPr lvl="1" eaLnBrk="1" hangingPunct="1">
              <a:buNone/>
            </a:pPr>
            <a:r>
              <a:rPr lang="en-US" altLang="en-US" dirty="0"/>
              <a:t>Originator products account only for 35% of the pharmaceutical market in the Philippines</a:t>
            </a:r>
          </a:p>
          <a:p>
            <a:pPr lvl="1" eaLnBrk="1" hangingPunct="1">
              <a:buNone/>
            </a:pPr>
            <a:r>
              <a:rPr lang="en-US" altLang="en-US" dirty="0"/>
              <a:t>Generic products account for 65% of the total pharmaceutical market</a:t>
            </a:r>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329035"/>
            <a:ext cx="8458200" cy="9233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CA" altLang="en-US" sz="3000" dirty="0">
                <a:solidFill>
                  <a:srgbClr val="FFC000"/>
                </a:solidFill>
                <a:latin typeface="Verdana" pitchFamily="34" charset="0"/>
                <a:ea typeface="Verdana" pitchFamily="34" charset="0"/>
                <a:cs typeface="Verdana" pitchFamily="34" charset="0"/>
              </a:rPr>
              <a:t>Background/Facts on Philippine </a:t>
            </a:r>
            <a:r>
              <a:rPr lang="en-CA" altLang="en-US" sz="3000" dirty="0" err="1">
                <a:solidFill>
                  <a:srgbClr val="FFC000"/>
                </a:solidFill>
                <a:latin typeface="Verdana" pitchFamily="34" charset="0"/>
                <a:ea typeface="Verdana" pitchFamily="34" charset="0"/>
                <a:cs typeface="Verdana" pitchFamily="34" charset="0"/>
              </a:rPr>
              <a:t>Pharma</a:t>
            </a:r>
            <a:r>
              <a:rPr lang="en-CA" altLang="en-US" sz="3000" dirty="0">
                <a:solidFill>
                  <a:srgbClr val="FFC000"/>
                </a:solidFill>
                <a:latin typeface="Verdana" pitchFamily="34" charset="0"/>
                <a:ea typeface="Verdana" pitchFamily="34" charset="0"/>
                <a:cs typeface="Verdana" pitchFamily="34" charset="0"/>
              </a:rPr>
              <a:t> Industries</a:t>
            </a:r>
            <a:endParaRPr lang="en-CA" sz="3000" dirty="0">
              <a:solidFill>
                <a:srgbClr val="FFC000"/>
              </a:solidFill>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23</a:t>
            </a:fld>
            <a:endParaRPr lang="en-CA"/>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85000" lnSpcReduction="20000"/>
          </a:bodyPr>
          <a:lstStyle/>
          <a:p>
            <a:pPr eaLnBrk="1" hangingPunct="1">
              <a:defRPr/>
            </a:pPr>
            <a:r>
              <a:rPr lang="en-US" altLang="en-US" sz="2800" b="1" dirty="0">
                <a:solidFill>
                  <a:srgbClr val="FFC000"/>
                </a:solidFill>
              </a:rPr>
              <a:t># </a:t>
            </a:r>
            <a:r>
              <a:rPr lang="en-US" altLang="en-US" b="1" dirty="0">
                <a:solidFill>
                  <a:srgbClr val="FFC000"/>
                </a:solidFill>
              </a:rPr>
              <a:t>Use of patent information for the following reasons:</a:t>
            </a:r>
          </a:p>
          <a:p>
            <a:pPr marL="514350" eaLnBrk="1" hangingPunct="1">
              <a:buFontTx/>
              <a:buAutoNum type="arabicParenBoth"/>
              <a:defRPr/>
            </a:pPr>
            <a:r>
              <a:rPr lang="en-US" altLang="en-US" dirty="0"/>
              <a:t> avoidance of infringement; </a:t>
            </a:r>
          </a:p>
          <a:p>
            <a:pPr marL="514350" eaLnBrk="1" hangingPunct="1">
              <a:buFontTx/>
              <a:buAutoNum type="arabicParenBoth"/>
              <a:defRPr/>
            </a:pPr>
            <a:r>
              <a:rPr lang="en-US" altLang="en-US" dirty="0"/>
              <a:t> effective acquisition of rights; </a:t>
            </a:r>
          </a:p>
          <a:p>
            <a:pPr marL="514350" eaLnBrk="1" hangingPunct="1">
              <a:buFontTx/>
              <a:buAutoNum type="arabicParenBoth"/>
              <a:defRPr/>
            </a:pPr>
            <a:r>
              <a:rPr lang="en-US" altLang="en-US" dirty="0"/>
              <a:t> prevention of acquisition of rights; </a:t>
            </a:r>
          </a:p>
          <a:p>
            <a:pPr marL="514350" eaLnBrk="1" hangingPunct="1">
              <a:buFontTx/>
              <a:buAutoNum type="arabicParenBoth"/>
              <a:defRPr/>
            </a:pPr>
            <a:r>
              <a:rPr lang="en-US" altLang="en-US" dirty="0"/>
              <a:t> research and development; </a:t>
            </a:r>
          </a:p>
          <a:p>
            <a:pPr marL="514350" eaLnBrk="1" hangingPunct="1">
              <a:buFontTx/>
              <a:buAutoNum type="arabicParenBoth"/>
              <a:defRPr/>
            </a:pPr>
            <a:r>
              <a:rPr lang="en-US" altLang="en-US" dirty="0"/>
              <a:t> technology transfer; </a:t>
            </a:r>
          </a:p>
          <a:p>
            <a:pPr marL="514350" eaLnBrk="1" hangingPunct="1">
              <a:buFontTx/>
              <a:buAutoNum type="arabicParenBoth"/>
              <a:defRPr/>
            </a:pPr>
            <a:r>
              <a:rPr lang="en-US" altLang="en-US" dirty="0"/>
              <a:t> business strategy; and </a:t>
            </a:r>
          </a:p>
          <a:p>
            <a:pPr marL="514350" eaLnBrk="1" hangingPunct="1">
              <a:buFontTx/>
              <a:buAutoNum type="arabicParenBoth"/>
              <a:defRPr/>
            </a:pPr>
            <a:r>
              <a:rPr lang="en-US" altLang="en-US" dirty="0"/>
              <a:t> development of industry.</a:t>
            </a:r>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13702"/>
            <a:ext cx="84582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600" dirty="0">
                <a:solidFill>
                  <a:srgbClr val="FFC000"/>
                </a:solidFill>
              </a:rPr>
              <a:t>III.  IP Utilization: Patents</a:t>
            </a:r>
            <a:endParaRPr sz="36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24</a:t>
            </a:fld>
            <a:endParaRPr lang="en-CA"/>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62500" lnSpcReduction="20000"/>
          </a:bodyPr>
          <a:lstStyle/>
          <a:p>
            <a:pPr marL="514350" indent="-514350" eaLnBrk="1" hangingPunct="1">
              <a:buFont typeface="Franklin Gothic Book" pitchFamily="34" charset="0"/>
              <a:buAutoNum type="arabicPeriod"/>
            </a:pPr>
            <a:r>
              <a:rPr lang="en-US" altLang="en-US" sz="3800" b="1" dirty="0">
                <a:solidFill>
                  <a:srgbClr val="FFC000"/>
                </a:solidFill>
              </a:rPr>
              <a:t>Avoidance of Infringement: </a:t>
            </a:r>
          </a:p>
          <a:p>
            <a:pPr lvl="1" eaLnBrk="1" hangingPunct="1">
              <a:buNone/>
            </a:pPr>
            <a:r>
              <a:rPr lang="en-US" altLang="en-US" sz="3400" dirty="0"/>
              <a:t>Patent search enables the company to avoid infringing the patents of others</a:t>
            </a:r>
          </a:p>
          <a:p>
            <a:pPr lvl="1" eaLnBrk="1" hangingPunct="1">
              <a:buNone/>
            </a:pPr>
            <a:r>
              <a:rPr lang="en-US" altLang="en-US" sz="3400" dirty="0"/>
              <a:t>Research, development and commercialization of new drugs are costly.</a:t>
            </a:r>
          </a:p>
          <a:p>
            <a:pPr lvl="1" eaLnBrk="1" hangingPunct="1">
              <a:buNone/>
            </a:pPr>
            <a:r>
              <a:rPr lang="en-US" altLang="en-US" sz="3400" dirty="0"/>
              <a:t>It is thus imperative for pharmaceutical companies to conduct a patent search to find out whether or not the product that it intends to research on and develop infringes the rights of other companies. </a:t>
            </a:r>
          </a:p>
          <a:p>
            <a:pPr lvl="1" eaLnBrk="1" hangingPunct="1">
              <a:buNone/>
            </a:pPr>
            <a:r>
              <a:rPr lang="en-US" altLang="en-US" sz="3400" dirty="0"/>
              <a:t>Such search may avoid the expenditure of funds for R&amp;D and infringement suits.</a:t>
            </a:r>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rPr>
              <a:t>IP Utilization: Patents</a:t>
            </a:r>
            <a:endParaRPr sz="30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25</a:t>
            </a:fld>
            <a:endParaRPr lang="en-CA"/>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514350" indent="-514350" eaLnBrk="1" hangingPunct="1">
              <a:buFont typeface="+mj-lt"/>
              <a:buAutoNum type="arabicPeriod" startAt="2"/>
              <a:defRPr/>
            </a:pPr>
            <a:r>
              <a:rPr lang="en-US" altLang="en-US" sz="2400" b="1" dirty="0">
                <a:solidFill>
                  <a:srgbClr val="FFC000"/>
                </a:solidFill>
              </a:rPr>
              <a:t>Effective Acquisition of Rights:</a:t>
            </a:r>
          </a:p>
          <a:p>
            <a:pPr eaLnBrk="1" hangingPunct="1">
              <a:defRPr/>
            </a:pPr>
            <a:r>
              <a:rPr lang="en-US" altLang="en-US" sz="2400" dirty="0"/>
              <a:t>Patent search is resorted to validate acquired rights.</a:t>
            </a:r>
          </a:p>
          <a:p>
            <a:pPr eaLnBrk="1" hangingPunct="1">
              <a:defRPr/>
            </a:pPr>
            <a:r>
              <a:rPr lang="en-US" altLang="en-US" sz="2400" dirty="0"/>
              <a:t> Patent search includes: </a:t>
            </a:r>
          </a:p>
          <a:p>
            <a:pPr lvl="1" eaLnBrk="1" hangingPunct="1">
              <a:buNone/>
              <a:defRPr/>
            </a:pPr>
            <a:r>
              <a:rPr lang="en-US" altLang="en-US" sz="2400" u="sng" dirty="0"/>
              <a:t>Compound </a:t>
            </a:r>
            <a:r>
              <a:rPr lang="en-US" altLang="en-US" sz="2400" i="1" u="sng" dirty="0"/>
              <a:t>per se</a:t>
            </a:r>
            <a:r>
              <a:rPr lang="en-US" altLang="en-US" sz="2400" u="sng" dirty="0"/>
              <a:t> search or equivalent search</a:t>
            </a:r>
            <a:r>
              <a:rPr lang="en-US" altLang="en-US" sz="2400" dirty="0"/>
              <a:t> - this kind of search is carried out to identify the Philippine patent covering a certain compound or molecule. </a:t>
            </a:r>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rPr>
              <a:t>IP Utilization: Patents</a:t>
            </a:r>
            <a:endParaRPr sz="30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26</a:t>
            </a:fld>
            <a:endParaRPr lang="en-CA"/>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77500" lnSpcReduction="20000"/>
          </a:bodyPr>
          <a:lstStyle/>
          <a:p>
            <a:pPr marL="342900" lvl="1" indent="-342900" eaLnBrk="1" fontAlgn="auto" hangingPunct="1">
              <a:spcBef>
                <a:spcPts val="370"/>
              </a:spcBef>
              <a:spcAft>
                <a:spcPts val="0"/>
              </a:spcAft>
              <a:buNone/>
              <a:defRPr/>
            </a:pPr>
            <a:r>
              <a:rPr lang="en-US" sz="3100" dirty="0"/>
              <a:t>Patent search includes:</a:t>
            </a:r>
          </a:p>
          <a:p>
            <a:pPr marL="548640" lvl="1" eaLnBrk="1" fontAlgn="auto" hangingPunct="1">
              <a:spcBef>
                <a:spcPts val="370"/>
              </a:spcBef>
              <a:spcAft>
                <a:spcPts val="0"/>
              </a:spcAft>
              <a:buFont typeface="Wingdings 2"/>
              <a:buChar char=""/>
              <a:defRPr/>
            </a:pPr>
            <a:r>
              <a:rPr lang="en-US" sz="3100" u="sng" dirty="0"/>
              <a:t>Equivalent patent search</a:t>
            </a:r>
            <a:r>
              <a:rPr lang="en-US" sz="3100" dirty="0"/>
              <a:t> - this kind of search is carried out to determine the equivalent Philippine patent of a particular patent which has been granted or filed in another country. </a:t>
            </a:r>
          </a:p>
          <a:p>
            <a:pPr marL="548640" lvl="1" eaLnBrk="1" fontAlgn="auto" hangingPunct="1">
              <a:spcBef>
                <a:spcPts val="370"/>
              </a:spcBef>
              <a:spcAft>
                <a:spcPts val="0"/>
              </a:spcAft>
              <a:buFont typeface="Wingdings 2"/>
              <a:buChar char=""/>
              <a:defRPr/>
            </a:pPr>
            <a:r>
              <a:rPr lang="en-US" sz="3100" u="sng" dirty="0"/>
              <a:t>Comprehensive search</a:t>
            </a:r>
            <a:r>
              <a:rPr lang="en-US" sz="3100" dirty="0"/>
              <a:t> - this search is conducted to identify all Philippine patents related to a particular field of invention, taking into account the new features of that invention. </a:t>
            </a:r>
          </a:p>
          <a:p>
            <a:pPr marL="548640" lvl="1" eaLnBrk="1" fontAlgn="auto" hangingPunct="1">
              <a:spcBef>
                <a:spcPts val="370"/>
              </a:spcBef>
              <a:spcAft>
                <a:spcPts val="0"/>
              </a:spcAft>
              <a:buFont typeface="Wingdings 2"/>
              <a:buChar char=""/>
              <a:defRPr/>
            </a:pPr>
            <a:r>
              <a:rPr lang="en-US" sz="3100" u="sng" dirty="0"/>
              <a:t>Legal status search</a:t>
            </a:r>
            <a:r>
              <a:rPr lang="en-US" sz="3100" dirty="0"/>
              <a:t> – conducted to determine if a patent is still valid</a:t>
            </a:r>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rPr>
              <a:t>IP Utilization: Patents</a:t>
            </a:r>
            <a:endParaRPr sz="30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27</a:t>
            </a:fld>
            <a:endParaRPr lang="en-CA"/>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514350" indent="-514350" eaLnBrk="1" hangingPunct="1">
              <a:buFont typeface="+mj-lt"/>
              <a:buAutoNum type="arabicPeriod" startAt="3"/>
              <a:defRPr/>
            </a:pPr>
            <a:r>
              <a:rPr lang="en-US" altLang="en-US" sz="2800" b="1" dirty="0">
                <a:solidFill>
                  <a:srgbClr val="FFC000"/>
                </a:solidFill>
              </a:rPr>
              <a:t>Prevention of Acquisition of Rights:</a:t>
            </a:r>
          </a:p>
          <a:p>
            <a:pPr eaLnBrk="1" hangingPunct="1">
              <a:defRPr/>
            </a:pPr>
            <a:r>
              <a:rPr lang="en-US" altLang="en-US" sz="2400" dirty="0"/>
              <a:t>Patents protect exclusivity</a:t>
            </a:r>
          </a:p>
          <a:p>
            <a:pPr lvl="1" eaLnBrk="1" hangingPunct="1">
              <a:buNone/>
              <a:defRPr/>
            </a:pPr>
            <a:r>
              <a:rPr lang="en-US" altLang="en-US" sz="2400" dirty="0"/>
              <a:t>Under the Philippine patent system, such right may be protected by the patentee through two kinds of actions: </a:t>
            </a:r>
          </a:p>
          <a:p>
            <a:pPr lvl="2" eaLnBrk="1" hangingPunct="1">
              <a:defRPr/>
            </a:pPr>
            <a:r>
              <a:rPr lang="en-US" altLang="en-US" sz="2400" dirty="0"/>
              <a:t> patent cancellation</a:t>
            </a:r>
          </a:p>
          <a:p>
            <a:pPr lvl="2" eaLnBrk="1" hangingPunct="1">
              <a:defRPr/>
            </a:pPr>
            <a:r>
              <a:rPr lang="en-US" altLang="en-US" sz="2400" dirty="0"/>
              <a:t> patent infringement action</a:t>
            </a:r>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rPr>
              <a:t>IP Utilization: Patents</a:t>
            </a:r>
            <a:endParaRPr sz="30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28</a:t>
            </a:fld>
            <a:endParaRPr lang="en-CA"/>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77500" lnSpcReduction="20000"/>
          </a:bodyPr>
          <a:lstStyle/>
          <a:p>
            <a:pPr eaLnBrk="1" hangingPunct="1"/>
            <a:r>
              <a:rPr lang="en-US" altLang="en-US" sz="2800" dirty="0"/>
              <a:t>Patent Cancellation</a:t>
            </a:r>
          </a:p>
          <a:p>
            <a:pPr lvl="1" eaLnBrk="1" hangingPunct="1">
              <a:buNone/>
            </a:pPr>
            <a:r>
              <a:rPr lang="en-US" altLang="en-US" sz="2800" dirty="0"/>
              <a:t>Any interested person may petition to cancel the patent or any claim thereof, or part of the claim on any of the following grounds:</a:t>
            </a:r>
          </a:p>
          <a:p>
            <a:pPr marL="1050925" lvl="2" indent="-457200" eaLnBrk="1" hangingPunct="1">
              <a:buClr>
                <a:schemeClr val="accent2"/>
              </a:buClr>
              <a:buFont typeface="Franklin Gothic Book" pitchFamily="34" charset="0"/>
              <a:buAutoNum type="arabicPeriod"/>
            </a:pPr>
            <a:r>
              <a:rPr lang="en-US" altLang="en-US" sz="2800" dirty="0"/>
              <a:t>That what is claimed as the invention is not new or patentable;</a:t>
            </a:r>
          </a:p>
          <a:p>
            <a:pPr marL="1050925" lvl="2" indent="-457200" eaLnBrk="1" hangingPunct="1">
              <a:buClr>
                <a:schemeClr val="accent2"/>
              </a:buClr>
              <a:buFont typeface="Franklin Gothic Book" pitchFamily="34" charset="0"/>
              <a:buAutoNum type="arabicPeriod"/>
            </a:pPr>
            <a:r>
              <a:rPr lang="en-US" altLang="en-US" sz="2800" dirty="0"/>
              <a:t>That the patent does not disclose the invention in any manner sufficiently clear and complete for it to be carried out by any person skilled in the art; or</a:t>
            </a:r>
          </a:p>
          <a:p>
            <a:pPr marL="1050925" lvl="2" indent="-457200" eaLnBrk="1" hangingPunct="1">
              <a:buClr>
                <a:schemeClr val="accent2"/>
              </a:buClr>
              <a:buFont typeface="Franklin Gothic Book" pitchFamily="34" charset="0"/>
              <a:buAutoNum type="arabicPeriod"/>
            </a:pPr>
            <a:r>
              <a:rPr lang="en-US" altLang="en-US" sz="2800" dirty="0"/>
              <a:t>That the patent is contrary to public order or morality.</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rPr>
              <a:t>IP Utilization: Patents</a:t>
            </a:r>
            <a:endParaRPr sz="30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29</a:t>
            </a:fld>
            <a:endParaRPr lang="en-CA"/>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a:solidFill>
                  <a:srgbClr val="FFFFCC"/>
                </a:solidFill>
              </a:rPr>
              <a:t>Hechanova &amp; Co., Inc.</a:t>
            </a:r>
          </a:p>
        </p:txBody>
      </p:sp>
      <p:sp>
        <p:nvSpPr>
          <p:cNvPr id="104" name="Shape 104"/>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a:solidFill>
                  <a:srgbClr val="FFFFCC"/>
                </a:solidFill>
                <a:latin typeface="Book Antiqua"/>
                <a:ea typeface="Book Antiqua"/>
                <a:cs typeface="Book Antiqua"/>
                <a:sym typeface="Book Antiqua"/>
              </a:rPr>
              <a:t>Passion for service…</a:t>
            </a:r>
            <a:br>
              <a:rPr i="1">
                <a:solidFill>
                  <a:srgbClr val="FFFFCC"/>
                </a:solidFill>
                <a:latin typeface="Book Antiqua"/>
                <a:ea typeface="Book Antiqua"/>
                <a:cs typeface="Book Antiqua"/>
                <a:sym typeface="Book Antiqua"/>
              </a:rPr>
            </a:br>
            <a:r>
              <a:rPr i="1">
                <a:solidFill>
                  <a:srgbClr val="FFFFCC"/>
                </a:solidFill>
                <a:latin typeface="Book Antiqua"/>
                <a:ea typeface="Book Antiqua"/>
                <a:cs typeface="Book Antiqua"/>
                <a:sym typeface="Book Antiqua"/>
              </a:rPr>
              <a:t>… service with integrity</a:t>
            </a:r>
          </a:p>
        </p:txBody>
      </p:sp>
      <p:sp>
        <p:nvSpPr>
          <p:cNvPr id="105" name="Shape 105"/>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pic>
        <p:nvPicPr>
          <p:cNvPr id="106" name="pasted-image.tif"/>
          <p:cNvPicPr/>
          <p:nvPr/>
        </p:nvPicPr>
        <p:blipFill>
          <a:blip r:embed="rId3" cstate="print">
            <a:extLst/>
          </a:blip>
          <a:stretch>
            <a:fillRect/>
          </a:stretch>
        </p:blipFill>
        <p:spPr>
          <a:xfrm>
            <a:off x="442856" y="1129192"/>
            <a:ext cx="8258288" cy="5791035"/>
          </a:xfrm>
          <a:prstGeom prst="rect">
            <a:avLst/>
          </a:prstGeom>
          <a:ln w="12700">
            <a:miter lim="400000"/>
          </a:ln>
        </p:spPr>
      </p:pic>
      <p:sp>
        <p:nvSpPr>
          <p:cNvPr id="6" name="Slide Number Placeholder 5"/>
          <p:cNvSpPr>
            <a:spLocks noGrp="1"/>
          </p:cNvSpPr>
          <p:nvPr>
            <p:ph type="sldNum" sz="quarter" idx="2"/>
          </p:nvPr>
        </p:nvSpPr>
        <p:spPr/>
        <p:txBody>
          <a:bodyPr/>
          <a:lstStyle/>
          <a:p>
            <a:pPr lvl="0"/>
            <a:fld id="{86CB4B4D-7CA3-9044-876B-883B54F8677D}" type="slidenum">
              <a:rPr lang="en-CA" smtClean="0"/>
              <a:pPr lvl="0"/>
              <a:t>3</a:t>
            </a:fld>
            <a:endParaRPr lang="en-CA"/>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85000" lnSpcReduction="20000"/>
          </a:bodyPr>
          <a:lstStyle/>
          <a:p>
            <a:pPr eaLnBrk="1" hangingPunct="1">
              <a:defRPr/>
            </a:pPr>
            <a:r>
              <a:rPr lang="en-US" altLang="en-US" dirty="0"/>
              <a:t>Patent Infringement</a:t>
            </a:r>
          </a:p>
          <a:p>
            <a:pPr lvl="1" eaLnBrk="1" hangingPunct="1">
              <a:buNone/>
              <a:defRPr/>
            </a:pPr>
            <a:r>
              <a:rPr lang="en-US" altLang="en-US" dirty="0"/>
              <a:t>The making, using, offering for sale, selling, or importing a patented product or a product obtained directly from a patented process, or the use of a patented process without authorization of the patentee constitutes patent infringement.</a:t>
            </a:r>
          </a:p>
          <a:p>
            <a:pPr marL="0" indent="0" eaLnBrk="1" hangingPunct="1">
              <a:buFont typeface="Wingdings 2" pitchFamily="18" charset="2"/>
              <a:buNone/>
              <a:defRPr/>
            </a:pPr>
            <a:r>
              <a:rPr lang="en-US" altLang="en-US" dirty="0"/>
              <a:t>Tests:</a:t>
            </a:r>
          </a:p>
          <a:p>
            <a:pPr marL="776288" lvl="1" indent="-457200" eaLnBrk="1" hangingPunct="1">
              <a:buFont typeface="+mj-lt"/>
              <a:buAutoNum type="arabicPeriod"/>
              <a:defRPr/>
            </a:pPr>
            <a:r>
              <a:rPr lang="en-US" altLang="en-US" dirty="0"/>
              <a:t>Literal Infringement; and</a:t>
            </a:r>
          </a:p>
          <a:p>
            <a:pPr marL="776288" lvl="1" indent="-457200" eaLnBrk="1" hangingPunct="1">
              <a:buFont typeface="+mj-lt"/>
              <a:buAutoNum type="arabicPeriod"/>
              <a:defRPr/>
            </a:pPr>
            <a:r>
              <a:rPr lang="en-US" altLang="en-US" dirty="0"/>
              <a:t>Doctrine of Equivalents</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rPr>
              <a:t>IP Utilization: Patents</a:t>
            </a:r>
            <a:endParaRPr sz="30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30</a:t>
            </a:fld>
            <a:endParaRPr lang="en-CA"/>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133600"/>
            <a:ext cx="8229600" cy="4191000"/>
          </a:xfrm>
          <a:prstGeom prst="rect">
            <a:avLst/>
          </a:prstGeom>
          <a:extLst>
            <a:ext uri="{C572A759-6A51-4108-AA02-DFA0A04FC94B}">
              <ma14:wrappingTextBoxFlag xmlns="" xmlns:ma14="http://schemas.microsoft.com/office/mac/drawingml/2011/main" val="1"/>
            </a:ext>
          </a:extLst>
        </p:spPr>
        <p:txBody>
          <a:bodyPr lIns="0" tIns="0" rIns="0" bIns="0">
            <a:normAutofit fontScale="25000" lnSpcReduction="20000"/>
          </a:bodyPr>
          <a:lstStyle/>
          <a:p>
            <a:pPr marL="1050925" lvl="2" indent="-457200" eaLnBrk="1" hangingPunct="1">
              <a:buClr>
                <a:schemeClr val="accent2"/>
              </a:buClr>
              <a:buFont typeface="Franklin Gothic Book" pitchFamily="34" charset="0"/>
              <a:buAutoNum type="arabicPeriod"/>
            </a:pPr>
            <a:r>
              <a:rPr lang="en-US" altLang="en-US" sz="8600" dirty="0"/>
              <a:t>Literal Infringement – to determine whether the particular item falls with the literal meaning of the patent claims, the court must juxtapose the claims of the patent and the accused product with the overall context of the claims and specifications, to determine whether there is exact identity of material elements.</a:t>
            </a:r>
          </a:p>
          <a:p>
            <a:pPr marL="1050925" lvl="2" indent="-457200" eaLnBrk="1" hangingPunct="1">
              <a:buClr>
                <a:schemeClr val="accent2"/>
              </a:buClr>
              <a:buFont typeface="Franklin Gothic Book" pitchFamily="34" charset="0"/>
              <a:buAutoNum type="arabicPeriod"/>
            </a:pPr>
            <a:r>
              <a:rPr lang="en-US" altLang="en-US" sz="8600" dirty="0"/>
              <a:t>Doctrine of equivalents – an infringement also occurs when a device appropriates a prior invention by incorporating its innovative concept and, albeit with some modification and change, performs substantially the same function in substantially the same way to achieve substantially the same result. </a:t>
            </a:r>
          </a:p>
          <a:p>
            <a:pPr lvl="1" eaLnBrk="1" hangingPunct="1"/>
            <a:endParaRPr lang="en-US" altLang="en-US" dirty="0"/>
          </a:p>
          <a:p>
            <a:pPr marL="776288" lvl="1" indent="-457200" eaLnBrk="1" hangingPunct="1">
              <a:buFont typeface="+mj-lt"/>
              <a:buAutoNum type="arabicPeriod"/>
              <a:defRPr/>
            </a:pPr>
            <a:endParaRPr lang="en-US" altLang="en-US" dirty="0"/>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44480"/>
            <a:ext cx="8458200"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200" dirty="0">
                <a:solidFill>
                  <a:srgbClr val="FFC000"/>
                </a:solidFill>
              </a:rPr>
              <a:t>IP Utilization: Patents</a:t>
            </a:r>
            <a:endParaRPr sz="32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31</a:t>
            </a:fld>
            <a:endParaRPr lang="en-CA"/>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85000" lnSpcReduction="10000"/>
          </a:bodyPr>
          <a:lstStyle/>
          <a:p>
            <a:pPr eaLnBrk="1" hangingPunct="1"/>
            <a:r>
              <a:rPr lang="en-US" altLang="en-US" dirty="0"/>
              <a:t>Patent Cancellation as a Defensive Reaction to an Infringement Action</a:t>
            </a:r>
          </a:p>
          <a:p>
            <a:pPr lvl="1" eaLnBrk="1" hangingPunct="1">
              <a:buNone/>
            </a:pPr>
            <a:r>
              <a:rPr lang="en-US" altLang="en-US" dirty="0"/>
              <a:t>In practice, there are instances where patent cancellation were used by alleged infringers as defense against patent infringement suits. It must be emphasized, however, that it is the “grounds for patent cancellation” which may be used as a defense, not the actual filing for patent cancellation.</a:t>
            </a:r>
          </a:p>
          <a:p>
            <a:pPr lvl="1" eaLnBrk="1" hangingPunct="1"/>
            <a:endParaRPr lang="en-US" altLang="en-US" dirty="0"/>
          </a:p>
          <a:p>
            <a:pPr marL="776288" lvl="1" indent="-457200" eaLnBrk="1" hangingPunct="1">
              <a:buFont typeface="+mj-lt"/>
              <a:buAutoNum type="arabicPeriod"/>
              <a:defRPr/>
            </a:pPr>
            <a:endParaRPr lang="en-US" altLang="en-US" dirty="0"/>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rPr>
              <a:t>IP Utilization: Patents</a:t>
            </a:r>
            <a:endParaRPr sz="30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32</a:t>
            </a:fld>
            <a:endParaRPr lang="en-CA"/>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514350" indent="-514350" eaLnBrk="1" hangingPunct="1">
              <a:buFont typeface="+mj-lt"/>
              <a:buAutoNum type="arabicPeriod" startAt="4"/>
              <a:defRPr/>
            </a:pPr>
            <a:r>
              <a:rPr lang="en-US" altLang="en-US" sz="2800" b="1" dirty="0">
                <a:solidFill>
                  <a:srgbClr val="FFC000"/>
                </a:solidFill>
              </a:rPr>
              <a:t>Research and Development:</a:t>
            </a:r>
          </a:p>
          <a:p>
            <a:pPr eaLnBrk="1" hangingPunct="1">
              <a:defRPr/>
            </a:pPr>
            <a:r>
              <a:rPr lang="en-US" altLang="en-US" sz="2800" dirty="0"/>
              <a:t>Stimulates research and development of new drugs</a:t>
            </a:r>
          </a:p>
          <a:p>
            <a:pPr eaLnBrk="1" hangingPunct="1">
              <a:defRPr/>
            </a:pPr>
            <a:r>
              <a:rPr lang="en-US" altLang="en-US" sz="2800" dirty="0"/>
              <a:t>Facilitates creation of more effective drugs</a:t>
            </a:r>
          </a:p>
          <a:p>
            <a:pPr lvl="1" eaLnBrk="1" hangingPunct="1"/>
            <a:endParaRPr lang="en-US" altLang="en-US" dirty="0"/>
          </a:p>
          <a:p>
            <a:pPr marL="776288" lvl="1" indent="-457200" eaLnBrk="1" hangingPunct="1">
              <a:buFont typeface="+mj-lt"/>
              <a:buAutoNum type="arabicPeriod"/>
              <a:defRPr/>
            </a:pPr>
            <a:endParaRPr lang="en-US" altLang="en-US" dirty="0"/>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44480"/>
            <a:ext cx="8458200"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200" dirty="0">
                <a:solidFill>
                  <a:srgbClr val="FFC000"/>
                </a:solidFill>
              </a:rPr>
              <a:t>IP Utilization: Patents</a:t>
            </a:r>
            <a:endParaRPr sz="32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33</a:t>
            </a:fld>
            <a:endParaRPr lang="en-CA"/>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85000" lnSpcReduction="20000"/>
          </a:bodyPr>
          <a:lstStyle/>
          <a:p>
            <a:pPr marL="514350" indent="-514350" eaLnBrk="1" hangingPunct="1">
              <a:buFont typeface="Franklin Gothic Book" pitchFamily="34" charset="0"/>
              <a:buAutoNum type="arabicPeriod" startAt="5"/>
            </a:pPr>
            <a:r>
              <a:rPr lang="en-US" altLang="en-US" sz="3300" b="1" dirty="0">
                <a:solidFill>
                  <a:srgbClr val="FFC000"/>
                </a:solidFill>
              </a:rPr>
              <a:t>Technology Transfer:</a:t>
            </a:r>
          </a:p>
          <a:p>
            <a:pPr marL="514350" indent="-514350" eaLnBrk="1" hangingPunct="1"/>
            <a:r>
              <a:rPr lang="en-US" altLang="en-US" dirty="0"/>
              <a:t>Technology Transfer Agreements (TTA)</a:t>
            </a:r>
          </a:p>
          <a:p>
            <a:pPr lvl="1" eaLnBrk="1" hangingPunct="1">
              <a:buNone/>
            </a:pPr>
            <a:r>
              <a:rPr lang="en-US" altLang="en-US" dirty="0"/>
              <a:t>Section 4.2 of the IP Code - “contracts or agreements involving the transfer of systematic knowledge for the manufacture of a product, the application of a process, or rendering of a service including management contracts; and the transfer, assignment or licensing of all forms of intellectual property rights”</a:t>
            </a:r>
          </a:p>
          <a:p>
            <a:pPr lvl="1" eaLnBrk="1" hangingPunct="1"/>
            <a:endParaRPr lang="en-US" altLang="en-US" dirty="0"/>
          </a:p>
          <a:p>
            <a:pPr marL="776288" lvl="1" indent="-457200" eaLnBrk="1" hangingPunct="1">
              <a:buFont typeface="+mj-lt"/>
              <a:buAutoNum type="arabicPeriod"/>
              <a:defRPr/>
            </a:pPr>
            <a:endParaRPr lang="en-US" altLang="en-US" dirty="0"/>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rPr>
              <a:t>IP Utilization: Patents</a:t>
            </a:r>
            <a:endParaRPr sz="30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34</a:t>
            </a:fld>
            <a:endParaRPr lang="en-CA"/>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77500" lnSpcReduction="20000"/>
          </a:bodyPr>
          <a:lstStyle/>
          <a:p>
            <a:pPr marL="514350" indent="-514350">
              <a:buFont typeface="+mj-lt"/>
              <a:buAutoNum type="arabicPeriod" startAt="6"/>
              <a:defRPr/>
            </a:pPr>
            <a:r>
              <a:rPr lang="en-US" sz="3300" b="1" dirty="0">
                <a:solidFill>
                  <a:srgbClr val="FFC000"/>
                </a:solidFill>
              </a:rPr>
              <a:t>Business Strategy</a:t>
            </a:r>
          </a:p>
          <a:p>
            <a:pPr>
              <a:defRPr/>
            </a:pPr>
            <a:r>
              <a:rPr lang="en-US" sz="3300" dirty="0"/>
              <a:t>Enforcing patent protection delays the entry of generics into the market.</a:t>
            </a:r>
          </a:p>
          <a:p>
            <a:pPr eaLnBrk="1" hangingPunct="1">
              <a:defRPr/>
            </a:pPr>
            <a:r>
              <a:rPr lang="en-US" altLang="en-US" sz="3300" dirty="0"/>
              <a:t>Patent information is also used for competitive intelligence.</a:t>
            </a:r>
          </a:p>
          <a:p>
            <a:pPr eaLnBrk="1" hangingPunct="1">
              <a:defRPr/>
            </a:pPr>
            <a:r>
              <a:rPr lang="en-US" altLang="en-US" sz="3300" dirty="0"/>
              <a:t>Pharmaceutical companies are entering into: </a:t>
            </a:r>
          </a:p>
          <a:p>
            <a:pPr lvl="1" eaLnBrk="1" hangingPunct="1">
              <a:buNone/>
              <a:defRPr/>
            </a:pPr>
            <a:r>
              <a:rPr lang="en-US" altLang="en-US" sz="3300" dirty="0"/>
              <a:t>- Licensing agreements</a:t>
            </a:r>
          </a:p>
          <a:p>
            <a:pPr lvl="1" eaLnBrk="1" hangingPunct="1">
              <a:buNone/>
              <a:defRPr/>
            </a:pPr>
            <a:r>
              <a:rPr lang="en-US" altLang="en-US" sz="3300" dirty="0"/>
              <a:t>- Co-marketing agreements </a:t>
            </a:r>
          </a:p>
          <a:p>
            <a:pPr lvl="1" eaLnBrk="1" hangingPunct="1">
              <a:buNone/>
              <a:defRPr/>
            </a:pPr>
            <a:r>
              <a:rPr lang="en-US" altLang="en-US" sz="3300" dirty="0"/>
              <a:t>- Co-promotion agreements</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rPr>
              <a:t>IP Utilization: Patents</a:t>
            </a:r>
            <a:endParaRPr sz="30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35</a:t>
            </a:fld>
            <a:endParaRPr lang="en-CA"/>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r>
              <a:rPr lang="en-US" altLang="en-US" sz="2800" dirty="0"/>
              <a:t>Licensing Agreements</a:t>
            </a:r>
          </a:p>
          <a:p>
            <a:pPr lvl="1">
              <a:buNone/>
            </a:pPr>
            <a:r>
              <a:rPr lang="en-US" altLang="en-US" sz="2800" dirty="0"/>
              <a:t>An agreement where the patent holder grants a licensee the right to produce and sell goods, apply a brand name or trademark, or use patented technology</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rPr>
              <a:t>IP Utilization: Patents</a:t>
            </a:r>
            <a:endParaRPr sz="30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36</a:t>
            </a:fld>
            <a:endParaRPr lang="en-CA"/>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92500" lnSpcReduction="20000"/>
          </a:bodyPr>
          <a:lstStyle/>
          <a:p>
            <a:r>
              <a:rPr lang="en-US" altLang="en-US" dirty="0"/>
              <a:t>Co-marketing Agreements</a:t>
            </a:r>
          </a:p>
          <a:p>
            <a:pPr lvl="1">
              <a:buNone/>
            </a:pPr>
            <a:r>
              <a:rPr lang="en-US" altLang="en-US" dirty="0"/>
              <a:t> - Calls for the sale and marketing of a certain product conducted independently and under different trademarks by each party</a:t>
            </a:r>
          </a:p>
          <a:p>
            <a:pPr lvl="1">
              <a:buNone/>
            </a:pPr>
            <a:r>
              <a:rPr lang="en-US" altLang="en-US" dirty="0"/>
              <a:t> - The company that agrees to co-market the patented drug pays a certain amount as royalty or agrees to source the product from the patentee. </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rPr>
              <a:t>IP Utilization: Patents</a:t>
            </a:r>
            <a:endParaRPr sz="30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37</a:t>
            </a:fld>
            <a:endParaRPr lang="en-CA"/>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92500" lnSpcReduction="20000"/>
          </a:bodyPr>
          <a:lstStyle/>
          <a:p>
            <a:r>
              <a:rPr lang="en-US" altLang="en-US" dirty="0"/>
              <a:t>Co-promotion Agreements</a:t>
            </a:r>
          </a:p>
          <a:p>
            <a:pPr lvl="1">
              <a:buNone/>
            </a:pPr>
            <a:r>
              <a:rPr lang="en-US" altLang="en-US" dirty="0"/>
              <a:t>   A co-promotion agreement is a straight-forward licensing arrangement whereby the patent holder allows the licensee to promote and sell the patented product bearing the patent owner’s mark, provided that the licensee pays the patent holder royalty fees or sources the product from the patent holder. </a:t>
            </a:r>
          </a:p>
          <a:p>
            <a:pPr lvl="1"/>
            <a:endParaRPr lang="en-US" altLang="en-US" dirty="0"/>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rPr>
              <a:t>IP Utilization: Patents</a:t>
            </a:r>
            <a:endParaRPr sz="30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38</a:t>
            </a:fld>
            <a:endParaRPr lang="en-CA"/>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514350" indent="-514350">
              <a:buFont typeface="+mj-lt"/>
              <a:buAutoNum type="arabicPeriod" startAt="7"/>
              <a:defRPr/>
            </a:pPr>
            <a:r>
              <a:rPr lang="en-US" sz="2800" b="1" dirty="0">
                <a:solidFill>
                  <a:srgbClr val="FFC000"/>
                </a:solidFill>
              </a:rPr>
              <a:t>Development of the Industry</a:t>
            </a:r>
          </a:p>
          <a:p>
            <a:pPr>
              <a:defRPr/>
            </a:pPr>
            <a:r>
              <a:rPr lang="en-US" sz="2800" dirty="0"/>
              <a:t>Incentivizes </a:t>
            </a:r>
            <a:r>
              <a:rPr lang="en-US" sz="2800" dirty="0" err="1"/>
              <a:t>pharma</a:t>
            </a:r>
            <a:r>
              <a:rPr lang="en-US" sz="2800" dirty="0"/>
              <a:t> companies to develop more effective drugs which treat a wider range of diseases</a:t>
            </a:r>
          </a:p>
          <a:p>
            <a:pPr>
              <a:defRPr/>
            </a:pPr>
            <a:r>
              <a:rPr lang="en-US" sz="2800" dirty="0"/>
              <a:t>Promotes </a:t>
            </a:r>
            <a:r>
              <a:rPr lang="en-US" sz="2800" dirty="0" err="1"/>
              <a:t>pharma</a:t>
            </a:r>
            <a:r>
              <a:rPr lang="en-US" sz="2800" dirty="0"/>
              <a:t> industry’s role in improving public health</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rPr>
              <a:t>IP Utilization: Patents</a:t>
            </a:r>
            <a:endParaRPr sz="30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39</a:t>
            </a:fld>
            <a:endParaRPr lang="en-CA"/>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a:solidFill>
                  <a:srgbClr val="FFFFCC"/>
                </a:solidFill>
              </a:rPr>
              <a:t>Hechanova &amp; Co., Inc.</a:t>
            </a:r>
          </a:p>
        </p:txBody>
      </p:sp>
      <p:sp>
        <p:nvSpPr>
          <p:cNvPr id="111" name="Shape 111"/>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lgn="l">
              <a:spcBef>
                <a:spcPts val="500"/>
              </a:spcBef>
              <a:buSzTx/>
              <a:buNone/>
              <a:defRPr sz="1800">
                <a:solidFill>
                  <a:srgbClr val="000000"/>
                </a:solidFill>
                <a:effectLst/>
              </a:defRPr>
            </a:pPr>
            <a:r>
              <a:rPr sz="2200" dirty="0">
                <a:solidFill>
                  <a:srgbClr val="FFFFFF"/>
                </a:solidFill>
                <a:effectLst>
                  <a:outerShdw blurRad="12700" dist="25400" dir="2700000" rotWithShape="0">
                    <a:srgbClr val="000000"/>
                  </a:outerShdw>
                </a:effectLst>
              </a:rPr>
              <a:t>	</a:t>
            </a:r>
            <a:r>
              <a:rPr lang="fil-PH" sz="2200" dirty="0">
                <a:solidFill>
                  <a:srgbClr val="FFC000"/>
                </a:solidFill>
                <a:effectLst>
                  <a:outerShdw blurRad="12700" dist="25400" dir="2700000" rotWithShape="0">
                    <a:srgbClr val="000000"/>
                  </a:outerShdw>
                </a:effectLst>
              </a:rPr>
              <a:t>INTELLECTUAL PROPERTY CODE OF THE PHILIPPINES </a:t>
            </a:r>
            <a:r>
              <a:rPr sz="2200" dirty="0">
                <a:solidFill>
                  <a:srgbClr val="FFC000"/>
                </a:solidFill>
                <a:effectLst>
                  <a:outerShdw blurRad="12700" dist="25400" dir="2700000" rotWithShape="0">
                    <a:srgbClr val="000000"/>
                  </a:outerShdw>
                </a:effectLst>
              </a:rPr>
              <a:t>Sec. 2. </a:t>
            </a:r>
            <a:r>
              <a:rPr sz="2200" i="1" dirty="0">
                <a:solidFill>
                  <a:srgbClr val="FFC000"/>
                </a:solidFill>
                <a:effectLst>
                  <a:outerShdw blurRad="12700" dist="25400" dir="2700000" rotWithShape="0">
                    <a:srgbClr val="000000"/>
                  </a:outerShdw>
                </a:effectLst>
              </a:rPr>
              <a:t>Declaration of State Policy.</a:t>
            </a:r>
            <a:r>
              <a:rPr sz="2400" dirty="0">
                <a:solidFill>
                  <a:srgbClr val="FFFFFF"/>
                </a:solidFill>
                <a:effectLst>
                  <a:outerShdw blurRad="12700" dist="25400" dir="2700000" rotWithShape="0">
                    <a:srgbClr val="000000"/>
                  </a:outerShdw>
                </a:effectLst>
              </a:rPr>
              <a:t> </a:t>
            </a:r>
            <a:r>
              <a:rPr sz="2200" dirty="0">
                <a:solidFill>
                  <a:srgbClr val="FFFFFF"/>
                </a:solidFill>
                <a:effectLst>
                  <a:outerShdw blurRad="12700" dist="25400" dir="2700000" rotWithShape="0">
                    <a:srgbClr val="000000"/>
                  </a:outerShdw>
                </a:effectLst>
              </a:rPr>
              <a:t>– The State recognizes that an effective intellectual and industrial property system is vital to the development of domestic and creative activity, facilitates transfer of technology, attracts foreign investments, and ensures market access for our products. It shall protect and secure the exclusive rights of scientists, inventors, artists and other gifted citizens to their intellectual property and creations, particularly when beneficial to the people, for such periods as provided in this Act.</a:t>
            </a:r>
          </a:p>
        </p:txBody>
      </p:sp>
      <p:sp>
        <p:nvSpPr>
          <p:cNvPr id="112" name="Shape 112"/>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a:solidFill>
                  <a:srgbClr val="FFFFCC"/>
                </a:solidFill>
                <a:latin typeface="Book Antiqua"/>
                <a:ea typeface="Book Antiqua"/>
                <a:cs typeface="Book Antiqua"/>
                <a:sym typeface="Book Antiqua"/>
              </a:rPr>
              <a:t>Passion for service…</a:t>
            </a:r>
            <a:br>
              <a:rPr i="1">
                <a:solidFill>
                  <a:srgbClr val="FFFFCC"/>
                </a:solidFill>
                <a:latin typeface="Book Antiqua"/>
                <a:ea typeface="Book Antiqua"/>
                <a:cs typeface="Book Antiqua"/>
                <a:sym typeface="Book Antiqua"/>
              </a:rPr>
            </a:br>
            <a:r>
              <a:rPr i="1">
                <a:solidFill>
                  <a:srgbClr val="FFFFCC"/>
                </a:solidFill>
                <a:latin typeface="Book Antiqua"/>
                <a:ea typeface="Book Antiqua"/>
                <a:cs typeface="Book Antiqua"/>
                <a:sym typeface="Book Antiqua"/>
              </a:rPr>
              <a:t>… service with integrity</a:t>
            </a:r>
          </a:p>
        </p:txBody>
      </p:sp>
      <p:sp>
        <p:nvSpPr>
          <p:cNvPr id="113" name="Shape 113"/>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14" name="Shape 114"/>
          <p:cNvSpPr/>
          <p:nvPr/>
        </p:nvSpPr>
        <p:spPr>
          <a:xfrm>
            <a:off x="228600" y="1513700"/>
            <a:ext cx="84582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sz="3600" dirty="0">
                <a:solidFill>
                  <a:srgbClr val="FFCC66"/>
                </a:solidFill>
                <a:effectLst>
                  <a:outerShdw blurRad="12700" dist="25400" dir="2700000" rotWithShape="0">
                    <a:srgbClr val="000000"/>
                  </a:outerShdw>
                </a:effectLst>
              </a:rPr>
              <a:t>Republic Act No. 8293</a:t>
            </a: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4</a:t>
            </a:fld>
            <a:endParaRPr lang="en-CA"/>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eaLnBrk="1" hangingPunct="1"/>
            <a:r>
              <a:rPr lang="en-US" altLang="en-US" sz="3000" dirty="0"/>
              <a:t>R&amp;D function in the company is global.</a:t>
            </a:r>
          </a:p>
          <a:p>
            <a:pPr eaLnBrk="1" hangingPunct="1"/>
            <a:r>
              <a:rPr lang="en-US" altLang="en-US" sz="3000" dirty="0"/>
              <a:t>In-licensing, acquisitions, co-marketing/co-promotion and future options arrangements are used to enhance its product portfolio.</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sz="3000" dirty="0">
                <a:solidFill>
                  <a:srgbClr val="FFC000"/>
                </a:solidFill>
                <a:latin typeface="Verdana" pitchFamily="34" charset="0"/>
                <a:ea typeface="Verdana" pitchFamily="34" charset="0"/>
                <a:cs typeface="Verdana" pitchFamily="34" charset="0"/>
              </a:rPr>
              <a:t>Use of IP by an Innovative Drug Company</a:t>
            </a:r>
            <a:endParaRPr sz="3000" dirty="0">
              <a:solidFill>
                <a:srgbClr val="FFC000"/>
              </a:solidFill>
              <a:effectLst>
                <a:outerShdw blurRad="12700" dist="25400" dir="2700000" rotWithShape="0">
                  <a:srgbClr val="000000"/>
                </a:outerShdw>
              </a:effectLst>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40</a:t>
            </a:fld>
            <a:endParaRPr lang="en-CA"/>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eaLnBrk="1" hangingPunct="1"/>
            <a:r>
              <a:rPr lang="en-US" altLang="en-US" sz="3000" dirty="0"/>
              <a:t>It extends the use of existing products.</a:t>
            </a:r>
          </a:p>
          <a:p>
            <a:pPr eaLnBrk="1" hangingPunct="1"/>
            <a:r>
              <a:rPr lang="en-US" altLang="en-US" sz="3000" dirty="0"/>
              <a:t>It faces risks in R&amp;D.</a:t>
            </a:r>
          </a:p>
          <a:p>
            <a:pPr eaLnBrk="1" hangingPunct="1"/>
            <a:r>
              <a:rPr lang="en-US" altLang="en-US" sz="3000" dirty="0"/>
              <a:t>It is engaged in extensive R&amp;D for vaccines and for diseases that affect the developing world.</a:t>
            </a:r>
          </a:p>
          <a:p>
            <a:pPr eaLnBrk="1" hangingPunct="1"/>
            <a:endParaRPr lang="en-US" altLang="en-US" dirty="0"/>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sz="3000" dirty="0">
                <a:solidFill>
                  <a:srgbClr val="FFC000"/>
                </a:solidFill>
                <a:latin typeface="Verdana" pitchFamily="34" charset="0"/>
                <a:ea typeface="Verdana" pitchFamily="34" charset="0"/>
                <a:cs typeface="Verdana" pitchFamily="34" charset="0"/>
              </a:rPr>
              <a:t>Use of IP by an Innovative Drug Company</a:t>
            </a:r>
            <a:endParaRPr sz="3000" dirty="0">
              <a:solidFill>
                <a:srgbClr val="FFC000"/>
              </a:solidFill>
              <a:effectLst>
                <a:outerShdw blurRad="12700" dist="25400" dir="2700000" rotWithShape="0">
                  <a:srgbClr val="000000"/>
                </a:outerShdw>
              </a:effectLst>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41</a:t>
            </a:fld>
            <a:endParaRPr lang="en-CA"/>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eaLnBrk="1" hangingPunct="1"/>
            <a:endParaRPr lang="en-US" altLang="en-US" sz="3000" dirty="0"/>
          </a:p>
          <a:p>
            <a:pPr eaLnBrk="1" hangingPunct="1"/>
            <a:r>
              <a:rPr lang="en-US" altLang="en-US" sz="3000" dirty="0"/>
              <a:t>It also conducts R&amp;D for its OTC and nutritional healthcare products.</a:t>
            </a:r>
          </a:p>
          <a:p>
            <a:pPr eaLnBrk="1" hangingPunct="1">
              <a:buNone/>
            </a:pPr>
            <a:endParaRPr lang="en-US" altLang="en-US" sz="3000" dirty="0"/>
          </a:p>
          <a:p>
            <a:pPr eaLnBrk="1" hangingPunct="1"/>
            <a:r>
              <a:rPr lang="en-US" altLang="en-US" sz="3000" dirty="0"/>
              <a:t>Its product development pipeline shows considerable breadth and depth.</a:t>
            </a:r>
          </a:p>
          <a:p>
            <a:pPr eaLnBrk="1" hangingPunct="1"/>
            <a:endParaRPr lang="en-US" altLang="en-US" dirty="0"/>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sz="3000" dirty="0">
                <a:solidFill>
                  <a:srgbClr val="FFC000"/>
                </a:solidFill>
                <a:latin typeface="Verdana" pitchFamily="34" charset="0"/>
                <a:ea typeface="Verdana" pitchFamily="34" charset="0"/>
                <a:cs typeface="Verdana" pitchFamily="34" charset="0"/>
              </a:rPr>
              <a:t>Use of IP by an Innovative Drug Company</a:t>
            </a:r>
            <a:endParaRPr sz="3000" dirty="0">
              <a:solidFill>
                <a:srgbClr val="FFC000"/>
              </a:solidFill>
              <a:effectLst>
                <a:outerShdw blurRad="12700" dist="25400" dir="2700000" rotWithShape="0">
                  <a:srgbClr val="000000"/>
                </a:outerShdw>
              </a:effectLst>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42</a:t>
            </a:fld>
            <a:endParaRPr lang="en-CA"/>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eaLnBrk="1" hangingPunct="1"/>
            <a:r>
              <a:rPr lang="en-US" altLang="en-US" sz="3000" dirty="0"/>
              <a:t>Its policy is to seek patent protection on all protectable inventions discovered or developed through its R&amp;D activities.  </a:t>
            </a:r>
          </a:p>
          <a:p>
            <a:pPr eaLnBrk="1" hangingPunct="1"/>
            <a:r>
              <a:rPr lang="en-US" altLang="en-US" sz="3000" dirty="0"/>
              <a:t> There are various risk factors and uncertainties relevant to business, including those brought about by patent infringement litigation.</a:t>
            </a:r>
          </a:p>
          <a:p>
            <a:pPr eaLnBrk="1" hangingPunct="1"/>
            <a:endParaRPr lang="en-US" altLang="en-US" dirty="0"/>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sz="3000" dirty="0">
                <a:solidFill>
                  <a:srgbClr val="FFC000"/>
                </a:solidFill>
                <a:latin typeface="Verdana" pitchFamily="34" charset="0"/>
                <a:ea typeface="Verdana" pitchFamily="34" charset="0"/>
                <a:cs typeface="Verdana" pitchFamily="34" charset="0"/>
              </a:rPr>
              <a:t>Use of IP by an Innovative Drug Company</a:t>
            </a:r>
            <a:endParaRPr sz="3000" dirty="0">
              <a:solidFill>
                <a:srgbClr val="FFC000"/>
              </a:solidFill>
              <a:effectLst>
                <a:outerShdw blurRad="12700" dist="25400" dir="2700000" rotWithShape="0">
                  <a:srgbClr val="000000"/>
                </a:outerShdw>
              </a:effectLst>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43</a:t>
            </a:fld>
            <a:endParaRPr lang="en-CA"/>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08025" y="657226"/>
            <a:ext cx="7772400" cy="561974"/>
          </a:xfrm>
        </p:spPr>
        <p:txBody>
          <a:bodyPr/>
          <a:lstStyle/>
          <a:p>
            <a:pPr eaLnBrk="1" hangingPunct="1"/>
            <a:r>
              <a:rPr lang="en-US" altLang="en-US" sz="3600" dirty="0" err="1">
                <a:solidFill>
                  <a:srgbClr val="FFC000"/>
                </a:solidFill>
              </a:rPr>
              <a:t>Unilab</a:t>
            </a:r>
            <a:r>
              <a:rPr lang="en-US" altLang="en-US" sz="3600" dirty="0">
                <a:solidFill>
                  <a:srgbClr val="FFC000"/>
                </a:solidFill>
              </a:rPr>
              <a:t> Drug Product Roadmap</a:t>
            </a:r>
          </a:p>
        </p:txBody>
      </p:sp>
      <p:sp>
        <p:nvSpPr>
          <p:cNvPr id="18435" name="TextBox 5"/>
          <p:cNvSpPr txBox="1">
            <a:spLocks noChangeArrowheads="1"/>
          </p:cNvSpPr>
          <p:nvPr/>
        </p:nvSpPr>
        <p:spPr bwMode="auto">
          <a:xfrm>
            <a:off x="457200" y="2438400"/>
            <a:ext cx="1371600" cy="1200150"/>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PH" altLang="en-US"/>
              <a:t>Strong patent protection (long term)</a:t>
            </a:r>
          </a:p>
        </p:txBody>
      </p:sp>
      <p:sp>
        <p:nvSpPr>
          <p:cNvPr id="18436" name="TextBox 6"/>
          <p:cNvSpPr txBox="1">
            <a:spLocks noChangeArrowheads="1"/>
          </p:cNvSpPr>
          <p:nvPr/>
        </p:nvSpPr>
        <p:spPr bwMode="auto">
          <a:xfrm>
            <a:off x="2100263" y="2438400"/>
            <a:ext cx="1371600" cy="1200150"/>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PH" altLang="en-US" dirty="0"/>
              <a:t>Patent expired, near expiry, not filed</a:t>
            </a:r>
          </a:p>
        </p:txBody>
      </p:sp>
      <p:sp>
        <p:nvSpPr>
          <p:cNvPr id="18437" name="TextBox 7"/>
          <p:cNvSpPr txBox="1">
            <a:spLocks noChangeArrowheads="1"/>
          </p:cNvSpPr>
          <p:nvPr/>
        </p:nvSpPr>
        <p:spPr bwMode="auto">
          <a:xfrm>
            <a:off x="3743325" y="2438400"/>
            <a:ext cx="1371600" cy="1200150"/>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PH" altLang="en-US"/>
              <a:t>Process synthesis or crystal form</a:t>
            </a:r>
          </a:p>
        </p:txBody>
      </p:sp>
      <p:sp>
        <p:nvSpPr>
          <p:cNvPr id="18438" name="TextBox 8"/>
          <p:cNvSpPr txBox="1">
            <a:spLocks noChangeArrowheads="1"/>
          </p:cNvSpPr>
          <p:nvPr/>
        </p:nvSpPr>
        <p:spPr bwMode="auto">
          <a:xfrm>
            <a:off x="5322888" y="2438400"/>
            <a:ext cx="1504950" cy="1200150"/>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PH" altLang="en-US"/>
              <a:t>Formulation or compositionpatent filed</a:t>
            </a:r>
          </a:p>
        </p:txBody>
      </p:sp>
      <p:sp>
        <p:nvSpPr>
          <p:cNvPr id="18439" name="TextBox 9"/>
          <p:cNvSpPr txBox="1">
            <a:spLocks noChangeArrowheads="1"/>
          </p:cNvSpPr>
          <p:nvPr/>
        </p:nvSpPr>
        <p:spPr bwMode="auto">
          <a:xfrm>
            <a:off x="7162800" y="2438400"/>
            <a:ext cx="1447800" cy="1200150"/>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PH" altLang="en-US"/>
              <a:t>Technical solution to difficult problem</a:t>
            </a:r>
          </a:p>
        </p:txBody>
      </p:sp>
      <p:sp>
        <p:nvSpPr>
          <p:cNvPr id="11" name="TextBox 10"/>
          <p:cNvSpPr txBox="1"/>
          <p:nvPr/>
        </p:nvSpPr>
        <p:spPr>
          <a:xfrm>
            <a:off x="3071813" y="1371600"/>
            <a:ext cx="2971800" cy="461963"/>
          </a:xfrm>
          <a:prstGeom prst="rect">
            <a:avLst/>
          </a:prstGeom>
          <a:solidFill>
            <a:schemeClr val="accent1">
              <a:lumMod val="20000"/>
              <a:lumOff val="80000"/>
            </a:schemeClr>
          </a:solidFill>
          <a:ln>
            <a:solidFill>
              <a:schemeClr val="tx1"/>
            </a:solidFill>
          </a:ln>
        </p:spPr>
        <p:txBody>
          <a:bodyPr>
            <a:spAutoFit/>
          </a:bodyPr>
          <a:lstStyle/>
          <a:p>
            <a:pPr algn="ctr">
              <a:defRPr/>
            </a:pPr>
            <a:r>
              <a:rPr lang="en-PH" sz="2400" b="1" dirty="0">
                <a:latin typeface="Arial" charset="0"/>
                <a:cs typeface="Arial" charset="0"/>
              </a:rPr>
              <a:t>Pharma Molecules</a:t>
            </a:r>
          </a:p>
        </p:txBody>
      </p:sp>
      <p:sp>
        <p:nvSpPr>
          <p:cNvPr id="18441" name="TextBox 11"/>
          <p:cNvSpPr txBox="1">
            <a:spLocks noChangeArrowheads="1"/>
          </p:cNvSpPr>
          <p:nvPr/>
        </p:nvSpPr>
        <p:spPr bwMode="auto">
          <a:xfrm>
            <a:off x="458788" y="4191000"/>
            <a:ext cx="1371600" cy="830263"/>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PH" altLang="en-US" sz="1600" b="1"/>
              <a:t>In-license or supply agreement</a:t>
            </a:r>
          </a:p>
        </p:txBody>
      </p:sp>
      <p:sp>
        <p:nvSpPr>
          <p:cNvPr id="18442" name="TextBox 12"/>
          <p:cNvSpPr txBox="1">
            <a:spLocks noChangeArrowheads="1"/>
          </p:cNvSpPr>
          <p:nvPr/>
        </p:nvSpPr>
        <p:spPr bwMode="auto">
          <a:xfrm>
            <a:off x="2101850" y="4191000"/>
            <a:ext cx="1371600" cy="584200"/>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PH" altLang="en-US" sz="1600" b="1"/>
              <a:t>Generic equivalent</a:t>
            </a:r>
          </a:p>
        </p:txBody>
      </p:sp>
      <p:sp>
        <p:nvSpPr>
          <p:cNvPr id="18443" name="TextBox 13"/>
          <p:cNvSpPr txBox="1">
            <a:spLocks noChangeArrowheads="1"/>
          </p:cNvSpPr>
          <p:nvPr/>
        </p:nvSpPr>
        <p:spPr bwMode="auto">
          <a:xfrm>
            <a:off x="3744913" y="4191000"/>
            <a:ext cx="1371600" cy="1077913"/>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PH" altLang="en-US" sz="1600" b="1"/>
              <a:t>Non-infringing process/ crystal form</a:t>
            </a:r>
          </a:p>
        </p:txBody>
      </p:sp>
      <p:sp>
        <p:nvSpPr>
          <p:cNvPr id="15" name="TextBox 14"/>
          <p:cNvSpPr txBox="1"/>
          <p:nvPr/>
        </p:nvSpPr>
        <p:spPr>
          <a:xfrm>
            <a:off x="5257800" y="4191000"/>
            <a:ext cx="1636713" cy="830263"/>
          </a:xfrm>
          <a:prstGeom prst="rect">
            <a:avLst/>
          </a:prstGeom>
          <a:solidFill>
            <a:schemeClr val="accent6">
              <a:lumMod val="20000"/>
              <a:lumOff val="80000"/>
            </a:schemeClr>
          </a:solidFill>
          <a:ln>
            <a:solidFill>
              <a:schemeClr val="tx1"/>
            </a:solidFill>
          </a:ln>
        </p:spPr>
        <p:txBody>
          <a:bodyPr>
            <a:spAutoFit/>
          </a:bodyPr>
          <a:lstStyle/>
          <a:p>
            <a:pPr algn="ctr">
              <a:defRPr/>
            </a:pPr>
            <a:r>
              <a:rPr lang="en-PH" sz="1600" b="1" dirty="0">
                <a:latin typeface="Arial" charset="0"/>
                <a:cs typeface="Arial" charset="0"/>
              </a:rPr>
              <a:t>Work-around; proprietary formulation</a:t>
            </a:r>
          </a:p>
        </p:txBody>
      </p:sp>
      <p:sp>
        <p:nvSpPr>
          <p:cNvPr id="16" name="TextBox 15"/>
          <p:cNvSpPr txBox="1"/>
          <p:nvPr/>
        </p:nvSpPr>
        <p:spPr>
          <a:xfrm>
            <a:off x="7164388" y="4191000"/>
            <a:ext cx="1447800" cy="584200"/>
          </a:xfrm>
          <a:prstGeom prst="rect">
            <a:avLst/>
          </a:prstGeom>
          <a:solidFill>
            <a:schemeClr val="accent6">
              <a:lumMod val="20000"/>
              <a:lumOff val="80000"/>
            </a:schemeClr>
          </a:solidFill>
          <a:ln>
            <a:solidFill>
              <a:schemeClr val="tx1"/>
            </a:solidFill>
          </a:ln>
        </p:spPr>
        <p:txBody>
          <a:bodyPr>
            <a:spAutoFit/>
          </a:bodyPr>
          <a:lstStyle/>
          <a:p>
            <a:pPr algn="ctr">
              <a:defRPr/>
            </a:pPr>
            <a:r>
              <a:rPr lang="en-PH" sz="1600" b="1" dirty="0">
                <a:latin typeface="Arial" charset="0"/>
                <a:cs typeface="Arial" charset="0"/>
              </a:rPr>
              <a:t>Proprietary formulation</a:t>
            </a:r>
          </a:p>
        </p:txBody>
      </p:sp>
      <p:cxnSp>
        <p:nvCxnSpPr>
          <p:cNvPr id="20" name="Straight Connector 19"/>
          <p:cNvCxnSpPr/>
          <p:nvPr/>
        </p:nvCxnSpPr>
        <p:spPr>
          <a:xfrm>
            <a:off x="1143000" y="2057400"/>
            <a:ext cx="674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11" idx="2"/>
          </p:cNvCxnSpPr>
          <p:nvPr/>
        </p:nvCxnSpPr>
        <p:spPr>
          <a:xfrm flipH="1">
            <a:off x="4557713" y="1833563"/>
            <a:ext cx="0" cy="604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8435" idx="0"/>
          </p:cNvCxnSpPr>
          <p:nvPr/>
        </p:nvCxnSpPr>
        <p:spPr>
          <a:xfrm flipH="1">
            <a:off x="1143000" y="2057400"/>
            <a:ext cx="1588"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43000" y="3630613"/>
            <a:ext cx="1588" cy="550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78125" y="2044700"/>
            <a:ext cx="0" cy="393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059488" y="2044700"/>
            <a:ext cx="1587"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885113" y="2081213"/>
            <a:ext cx="1587"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73363" y="3630613"/>
            <a:ext cx="1587" cy="550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56125" y="3630613"/>
            <a:ext cx="1588" cy="550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78538" y="3630613"/>
            <a:ext cx="1587" cy="550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886700" y="3630613"/>
            <a:ext cx="1588" cy="550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769938" y="3721100"/>
            <a:ext cx="336550" cy="3698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0000"/>
                </a:solidFill>
              </a:rPr>
              <a:t>1</a:t>
            </a:r>
          </a:p>
        </p:txBody>
      </p:sp>
      <p:sp>
        <p:nvSpPr>
          <p:cNvPr id="46" name="Oval 45"/>
          <p:cNvSpPr/>
          <p:nvPr/>
        </p:nvSpPr>
        <p:spPr>
          <a:xfrm>
            <a:off x="2366963" y="3721100"/>
            <a:ext cx="336550" cy="3698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0000"/>
                </a:solidFill>
              </a:rPr>
              <a:t>2</a:t>
            </a:r>
          </a:p>
        </p:txBody>
      </p:sp>
      <p:sp>
        <p:nvSpPr>
          <p:cNvPr id="47" name="Oval 46"/>
          <p:cNvSpPr/>
          <p:nvPr/>
        </p:nvSpPr>
        <p:spPr>
          <a:xfrm>
            <a:off x="4178300" y="3721100"/>
            <a:ext cx="336550" cy="3698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0000"/>
                </a:solidFill>
              </a:rPr>
              <a:t>3</a:t>
            </a:r>
          </a:p>
        </p:txBody>
      </p:sp>
      <p:sp>
        <p:nvSpPr>
          <p:cNvPr id="48" name="Oval 47"/>
          <p:cNvSpPr/>
          <p:nvPr/>
        </p:nvSpPr>
        <p:spPr>
          <a:xfrm>
            <a:off x="5656263" y="3721100"/>
            <a:ext cx="336550" cy="3698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0000"/>
                </a:solidFill>
              </a:rPr>
              <a:t>4</a:t>
            </a:r>
          </a:p>
        </p:txBody>
      </p:sp>
      <p:sp>
        <p:nvSpPr>
          <p:cNvPr id="49" name="Oval 48"/>
          <p:cNvSpPr/>
          <p:nvPr/>
        </p:nvSpPr>
        <p:spPr>
          <a:xfrm>
            <a:off x="7494588" y="3721100"/>
            <a:ext cx="336550" cy="3698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solidFill>
                  <a:srgbClr val="FF0000"/>
                </a:solidFill>
              </a:rPr>
              <a:t>5</a:t>
            </a:r>
          </a:p>
        </p:txBody>
      </p:sp>
    </p:spTree>
    <p:extLst>
      <p:ext uri="{BB962C8B-B14F-4D97-AF65-F5344CB8AC3E}">
        <p14:creationId xmlns:p14="http://schemas.microsoft.com/office/powerpoint/2010/main" xmlns="" val="181674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algn="l" eaLnBrk="1" hangingPunct="1"/>
            <a:r>
              <a:rPr lang="en-US" altLang="en-US" sz="2800" dirty="0"/>
              <a:t>The top 10 patent filers from 2011-2015  are innovator companies led by Novartis (277), Bayer (273), </a:t>
            </a:r>
            <a:r>
              <a:rPr lang="en-US" altLang="en-US" sz="2800" dirty="0" err="1"/>
              <a:t>Boehringer</a:t>
            </a:r>
            <a:r>
              <a:rPr lang="en-US" altLang="en-US" sz="2800" dirty="0"/>
              <a:t> </a:t>
            </a:r>
            <a:r>
              <a:rPr lang="en-US" altLang="en-US" sz="2800" dirty="0" err="1"/>
              <a:t>Ingelheim</a:t>
            </a:r>
            <a:r>
              <a:rPr lang="en-US" altLang="en-US" sz="2800" dirty="0"/>
              <a:t> (227), Roche (187) Abbott (124), Johnson &amp; Johnson (77), Pfizer (72), Eli Lilly (62), Astra Zeneca (60) and GlaxoSmithKline (58).</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eaLnBrk="1" hangingPunct="1"/>
            <a:r>
              <a:rPr lang="en-US" altLang="en-US" sz="3000" dirty="0">
                <a:solidFill>
                  <a:srgbClr val="FFC000"/>
                </a:solidFill>
                <a:latin typeface="Verdana" pitchFamily="34" charset="0"/>
                <a:ea typeface="Verdana" pitchFamily="34" charset="0"/>
                <a:cs typeface="Verdana" pitchFamily="34" charset="0"/>
              </a:rPr>
              <a:t>IP Utilization: Patent Filing Trend</a:t>
            </a: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45</a:t>
            </a:fld>
            <a:endParaRPr lang="en-CA"/>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92500" lnSpcReduction="10000"/>
          </a:bodyPr>
          <a:lstStyle/>
          <a:p>
            <a:pPr marL="273050" indent="-273050" algn="l" eaLnBrk="1" hangingPunct="1">
              <a:spcBef>
                <a:spcPts val="575"/>
              </a:spcBef>
              <a:buClr>
                <a:schemeClr val="accent1"/>
              </a:buClr>
              <a:buSzPct val="85000"/>
              <a:buFont typeface="Wingdings 2" pitchFamily="18" charset="2"/>
              <a:buChar char=""/>
            </a:pPr>
            <a:r>
              <a:rPr lang="en-US" altLang="en-US" sz="3000" dirty="0">
                <a:latin typeface="Verdana" pitchFamily="34" charset="0"/>
                <a:ea typeface="Verdana" pitchFamily="34" charset="0"/>
                <a:cs typeface="Verdana" pitchFamily="34" charset="0"/>
              </a:rPr>
              <a:t>Local Pharmaceutical Company </a:t>
            </a:r>
            <a:r>
              <a:rPr lang="en-US" altLang="en-US" sz="3000" dirty="0" err="1">
                <a:latin typeface="Verdana" pitchFamily="34" charset="0"/>
                <a:ea typeface="Verdana" pitchFamily="34" charset="0"/>
                <a:cs typeface="Verdana" pitchFamily="34" charset="0"/>
              </a:rPr>
              <a:t>Pascual</a:t>
            </a:r>
            <a:r>
              <a:rPr lang="en-US" altLang="en-US" sz="3000" dirty="0">
                <a:latin typeface="Verdana" pitchFamily="34" charset="0"/>
                <a:ea typeface="Verdana" pitchFamily="34" charset="0"/>
                <a:cs typeface="Verdana" pitchFamily="34" charset="0"/>
              </a:rPr>
              <a:t> Laboratories filed 5 patent applications in 2011 only, while United Laboratories has not filed any patent. Except for Novartis and Bayer which  maintained their lead, most of the above companies showed a drop of patent filings in 2012-2014 with some of them (like Roche, Pfizer) recovering by 2015. </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eaLnBrk="1" hangingPunct="1"/>
            <a:r>
              <a:rPr lang="en-US" altLang="en-US" sz="3000" dirty="0">
                <a:solidFill>
                  <a:srgbClr val="FFC000"/>
                </a:solidFill>
                <a:latin typeface="Verdana" pitchFamily="34" charset="0"/>
                <a:ea typeface="Verdana" pitchFamily="34" charset="0"/>
                <a:cs typeface="Verdana" pitchFamily="34" charset="0"/>
              </a:rPr>
              <a:t>IP Utilization: Patent Filing Trend</a:t>
            </a: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46</a:t>
            </a:fld>
            <a:endParaRPr lang="en-CA"/>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77500" lnSpcReduction="20000"/>
          </a:bodyPr>
          <a:lstStyle/>
          <a:p>
            <a:pPr algn="l" eaLnBrk="1" hangingPunct="1"/>
            <a:r>
              <a:rPr lang="en-US" altLang="en-US" dirty="0"/>
              <a:t>Top ten trademark filers from 2011-2015 are Johnson &amp; Johnson (572), Novartis (563), </a:t>
            </a:r>
            <a:r>
              <a:rPr lang="en-US" altLang="en-US" dirty="0" err="1"/>
              <a:t>Boehringer</a:t>
            </a:r>
            <a:r>
              <a:rPr lang="en-US" altLang="en-US" dirty="0"/>
              <a:t> </a:t>
            </a:r>
            <a:r>
              <a:rPr lang="en-US" altLang="en-US" dirty="0" err="1"/>
              <a:t>Ingelheim</a:t>
            </a:r>
            <a:r>
              <a:rPr lang="en-US" altLang="en-US" dirty="0"/>
              <a:t> (303), Abbott (270), GlaxoSmithKline (247), United Laboratories (231), Bayer (173), Merck Sharp and </a:t>
            </a:r>
            <a:r>
              <a:rPr lang="en-US" altLang="en-US" dirty="0" err="1"/>
              <a:t>Dohme</a:t>
            </a:r>
            <a:r>
              <a:rPr lang="en-US" altLang="en-US" dirty="0"/>
              <a:t> (159), </a:t>
            </a:r>
            <a:r>
              <a:rPr lang="en-US" altLang="en-US" dirty="0" err="1"/>
              <a:t>Innogen</a:t>
            </a:r>
            <a:r>
              <a:rPr lang="en-US" altLang="en-US" dirty="0"/>
              <a:t> </a:t>
            </a:r>
            <a:r>
              <a:rPr lang="en-US" altLang="en-US" dirty="0" err="1"/>
              <a:t>Pharma</a:t>
            </a:r>
            <a:r>
              <a:rPr lang="en-US" altLang="en-US" dirty="0"/>
              <a:t> Group (99), Getz </a:t>
            </a:r>
            <a:r>
              <a:rPr lang="en-US" altLang="en-US" dirty="0" err="1"/>
              <a:t>Pharma</a:t>
            </a:r>
            <a:r>
              <a:rPr lang="en-US" altLang="en-US" dirty="0"/>
              <a:t> (82).</a:t>
            </a:r>
          </a:p>
          <a:p>
            <a:pPr algn="l" eaLnBrk="1" hangingPunct="1"/>
            <a:r>
              <a:rPr lang="en-US" altLang="en-US" dirty="0"/>
              <a:t>Statistics show that innovator companies have good utilization of the patent system, while local companies (United Lab, </a:t>
            </a:r>
            <a:r>
              <a:rPr lang="en-US" altLang="en-US" dirty="0" err="1"/>
              <a:t>Innogen</a:t>
            </a:r>
            <a:r>
              <a:rPr lang="en-US" altLang="en-US" dirty="0"/>
              <a:t> </a:t>
            </a:r>
            <a:r>
              <a:rPr lang="en-US" altLang="en-US" dirty="0" err="1"/>
              <a:t>Pharma</a:t>
            </a:r>
            <a:r>
              <a:rPr lang="en-US" altLang="en-US" dirty="0"/>
              <a:t>, Getz </a:t>
            </a:r>
            <a:r>
              <a:rPr lang="en-US" altLang="en-US" dirty="0" err="1"/>
              <a:t>Pharma</a:t>
            </a:r>
            <a:r>
              <a:rPr lang="en-US" altLang="en-US" dirty="0"/>
              <a:t>) are strong on trademark filings. </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eaLnBrk="1" hangingPunct="1"/>
            <a:r>
              <a:rPr lang="en-US" altLang="en-US" sz="3000" dirty="0">
                <a:solidFill>
                  <a:srgbClr val="FFC000"/>
                </a:solidFill>
                <a:latin typeface="Verdana" pitchFamily="34" charset="0"/>
                <a:ea typeface="Verdana" pitchFamily="34" charset="0"/>
                <a:cs typeface="Verdana" pitchFamily="34" charset="0"/>
              </a:rPr>
              <a:t>IP Utilization: Patent Filing Trend</a:t>
            </a: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47</a:t>
            </a:fld>
            <a:endParaRPr lang="en-CA"/>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eaLnBrk="1" hangingPunct="1"/>
            <a:r>
              <a:rPr lang="en-US" altLang="en-US" sz="3000" dirty="0"/>
              <a:t>The expiration of the patents of some 10,000 essential drugs in the coming years will spell difficulty for the innovators of these drugs, as the Philippine government is bent on introducing measures that will lower the price of drugs. </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eaLnBrk="1" hangingPunct="1"/>
            <a:r>
              <a:rPr lang="en-US" altLang="en-US" sz="3000" dirty="0"/>
              <a:t>IV.  Threats, Opportunities, Challenges</a:t>
            </a:r>
            <a:endParaRPr lang="en-US" altLang="en-US" sz="3000" dirty="0">
              <a:solidFill>
                <a:srgbClr val="FFC000"/>
              </a:solidFill>
              <a:latin typeface="Franklin Gothic Book"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48</a:t>
            </a:fld>
            <a:endParaRPr lang="en-CA"/>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92500"/>
          </a:bodyPr>
          <a:lstStyle/>
          <a:p>
            <a:pPr marL="274320" indent="-274320" eaLnBrk="1" fontAlgn="auto" hangingPunct="1">
              <a:spcBef>
                <a:spcPts val="580"/>
              </a:spcBef>
              <a:spcAft>
                <a:spcPts val="0"/>
              </a:spcAft>
              <a:buFont typeface="Wingdings 2"/>
              <a:buChar char=""/>
              <a:defRPr/>
            </a:pPr>
            <a:r>
              <a:rPr lang="en-US" dirty="0"/>
              <a:t>This necessarily includes the encouragement of the local pharmaceutical industry to take advantage of and manufacture these off-patent drugs.  </a:t>
            </a:r>
          </a:p>
          <a:p>
            <a:pPr marL="274320" indent="-274320" eaLnBrk="1" fontAlgn="auto" hangingPunct="1">
              <a:spcBef>
                <a:spcPts val="580"/>
              </a:spcBef>
              <a:spcAft>
                <a:spcPts val="0"/>
              </a:spcAft>
              <a:buFont typeface="Wingdings 2"/>
              <a:buChar char=""/>
              <a:defRPr/>
            </a:pPr>
            <a:r>
              <a:rPr lang="en-US" dirty="0"/>
              <a:t>This threat of competition is coming from generic drugs that threaten the market share and market power of a brand.</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eaLnBrk="1" hangingPunct="1"/>
            <a:r>
              <a:rPr lang="en-US" altLang="en-US" sz="3000" dirty="0"/>
              <a:t>Threats, Opportunities, Challenges</a:t>
            </a:r>
            <a:endParaRPr lang="en-US" altLang="en-US" sz="3000" dirty="0">
              <a:solidFill>
                <a:srgbClr val="FFC000"/>
              </a:solidFill>
              <a:latin typeface="Franklin Gothic Book"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49</a:t>
            </a:fld>
            <a:endParaRPr lang="en-CA"/>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spcBef>
                <a:spcPts val="500"/>
              </a:spcBef>
              <a:buSzTx/>
              <a:buNone/>
              <a:defRPr sz="1800">
                <a:solidFill>
                  <a:srgbClr val="000000"/>
                </a:solidFill>
                <a:effectLst/>
              </a:defRPr>
            </a:pPr>
            <a:r>
              <a:rPr sz="2200" dirty="0">
                <a:solidFill>
                  <a:srgbClr val="FFFFFF"/>
                </a:solidFill>
                <a:effectLst>
                  <a:outerShdw blurRad="12700" dist="25400" dir="2700000" rotWithShape="0">
                    <a:srgbClr val="000000"/>
                  </a:outerShdw>
                </a:effectLst>
              </a:rPr>
              <a:t>		</a:t>
            </a:r>
            <a:endParaRPr lang="fil-PH" sz="2200" dirty="0">
              <a:solidFill>
                <a:srgbClr val="FFFFFF"/>
              </a:solidFill>
              <a:effectLst>
                <a:outerShdw blurRad="12700" dist="25400" dir="2700000" rotWithShape="0">
                  <a:srgbClr val="000000"/>
                </a:outerShdw>
              </a:effectLst>
            </a:endParaRPr>
          </a:p>
          <a:p>
            <a:pPr lvl="0">
              <a:spcBef>
                <a:spcPts val="500"/>
              </a:spcBef>
              <a:buSzTx/>
              <a:buNone/>
              <a:defRPr sz="1800">
                <a:solidFill>
                  <a:srgbClr val="000000"/>
                </a:solidFill>
                <a:effectLst/>
              </a:defRPr>
            </a:pPr>
            <a:r>
              <a:rPr lang="fil-PH" sz="2200" dirty="0"/>
              <a:t>	</a:t>
            </a:r>
            <a:r>
              <a:rPr sz="2800" dirty="0">
                <a:solidFill>
                  <a:srgbClr val="FFFFFF"/>
                </a:solidFill>
                <a:effectLst>
                  <a:outerShdw blurRad="12700" dist="25400" dir="2700000" rotWithShape="0">
                    <a:srgbClr val="000000"/>
                  </a:outerShdw>
                </a:effectLst>
              </a:rPr>
              <a:t>The use of intellectual property bears a social function. To this end, the State shall promote the diffusion of knowledge and information for the promotion of national development and progress and the common good.</a:t>
            </a: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13700"/>
            <a:ext cx="84582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sz="3600" dirty="0">
                <a:solidFill>
                  <a:srgbClr val="FFCC66"/>
                </a:solidFill>
                <a:effectLst>
                  <a:outerShdw blurRad="12700" dist="25400" dir="2700000" rotWithShape="0">
                    <a:srgbClr val="000000"/>
                  </a:outerShdw>
                </a:effectLst>
              </a:rPr>
              <a:t>Republic Act No. 8293</a:t>
            </a: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5</a:t>
            </a:fld>
            <a:endParaRPr lang="en-CA"/>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77500" lnSpcReduction="20000"/>
          </a:bodyPr>
          <a:lstStyle/>
          <a:p>
            <a:pPr eaLnBrk="1" hangingPunct="1"/>
            <a:r>
              <a:rPr lang="en-US" altLang="en-US" sz="3600" dirty="0"/>
              <a:t>Companies face rapid revenue decline once the patent of their branded drugs expires. </a:t>
            </a:r>
          </a:p>
          <a:p>
            <a:pPr lvl="1" eaLnBrk="1" hangingPunct="1">
              <a:buNone/>
            </a:pPr>
            <a:r>
              <a:rPr lang="en-US" altLang="en-US" sz="3600" dirty="0"/>
              <a:t>Research-based companies must have a strong pipeline in order to guarantee new launches and sustain a healthy growth. </a:t>
            </a:r>
          </a:p>
          <a:p>
            <a:pPr lvl="1" eaLnBrk="1" hangingPunct="1">
              <a:buNone/>
            </a:pPr>
            <a:r>
              <a:rPr lang="en-US" altLang="en-US" sz="3600" dirty="0"/>
              <a:t>Brands can extend their lifecycle and generate a new revenue stream in some markets. </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eaLnBrk="1" hangingPunct="1"/>
            <a:r>
              <a:rPr lang="en-US" altLang="en-US" sz="3000" dirty="0"/>
              <a:t>Threats, Opportunities, Challenges</a:t>
            </a:r>
            <a:endParaRPr lang="en-US" altLang="en-US" sz="3000" dirty="0">
              <a:solidFill>
                <a:srgbClr val="FFC000"/>
              </a:solidFill>
              <a:latin typeface="Franklin Gothic Book"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50</a:t>
            </a:fld>
            <a:endParaRPr lang="en-CA"/>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lnSpcReduction="10000"/>
          </a:bodyPr>
          <a:lstStyle/>
          <a:p>
            <a:pPr eaLnBrk="1" hangingPunct="1"/>
            <a:r>
              <a:rPr lang="en-US" altLang="en-US" sz="3000" dirty="0"/>
              <a:t>3 options when the patent on drugs will expire:</a:t>
            </a:r>
          </a:p>
          <a:p>
            <a:pPr lvl="1" eaLnBrk="1" hangingPunct="1">
              <a:buNone/>
            </a:pPr>
            <a:r>
              <a:rPr lang="en-US" altLang="en-US" sz="3000" dirty="0"/>
              <a:t>Reduce price</a:t>
            </a:r>
          </a:p>
          <a:p>
            <a:pPr lvl="1" eaLnBrk="1" hangingPunct="1">
              <a:buNone/>
            </a:pPr>
            <a:r>
              <a:rPr lang="en-US" altLang="en-US" sz="3000" dirty="0"/>
              <a:t>Create a line extension or product development and secure a patent to the better version</a:t>
            </a:r>
          </a:p>
          <a:p>
            <a:pPr lvl="1" eaLnBrk="1" hangingPunct="1">
              <a:buNone/>
            </a:pPr>
            <a:r>
              <a:rPr lang="en-US" altLang="en-US" sz="3000" dirty="0"/>
              <a:t>Co-market the drug with another company</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eaLnBrk="1" hangingPunct="1"/>
            <a:r>
              <a:rPr lang="en-US" altLang="en-US" sz="3000" dirty="0"/>
              <a:t>Threats, Opportunities, Challenges</a:t>
            </a:r>
            <a:endParaRPr lang="en-US" altLang="en-US" sz="3000" dirty="0">
              <a:solidFill>
                <a:srgbClr val="FFC000"/>
              </a:solidFill>
              <a:latin typeface="Franklin Gothic Book"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51</a:t>
            </a:fld>
            <a:endParaRPr lang="en-CA"/>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85000" lnSpcReduction="10000"/>
          </a:bodyPr>
          <a:lstStyle/>
          <a:p>
            <a:pPr eaLnBrk="1" hangingPunct="1"/>
            <a:r>
              <a:rPr lang="en-US" altLang="en-US" dirty="0"/>
              <a:t>A bigger health budget by the Philippine government may present a major opportunity for the pharmaceutical industry.</a:t>
            </a:r>
          </a:p>
          <a:p>
            <a:pPr eaLnBrk="1" hangingPunct="1"/>
            <a:endParaRPr lang="en-US" altLang="en-US" dirty="0"/>
          </a:p>
          <a:p>
            <a:pPr eaLnBrk="1" hangingPunct="1"/>
            <a:r>
              <a:rPr lang="en-US" altLang="en-US" dirty="0"/>
              <a:t>More private-public partnerships are expected because of the new medicine policy thrusts of the present administration.</a:t>
            </a:r>
          </a:p>
          <a:p>
            <a:pPr eaLnBrk="1" hangingPunct="1"/>
            <a:endParaRPr lang="en-US" altLang="en-US" dirty="0"/>
          </a:p>
          <a:p>
            <a:pPr eaLnBrk="1" hangingPunct="1"/>
            <a:r>
              <a:rPr lang="en-US" altLang="en-US" dirty="0"/>
              <a:t> </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13702"/>
            <a:ext cx="84582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eaLnBrk="1" hangingPunct="1"/>
            <a:r>
              <a:rPr lang="en-US" altLang="en-US" sz="3600" dirty="0"/>
              <a:t>Threats, Opportunities, Challenges</a:t>
            </a:r>
            <a:endParaRPr lang="en-US" altLang="en-US" sz="3600" dirty="0">
              <a:solidFill>
                <a:srgbClr val="FFC000"/>
              </a:solidFill>
              <a:latin typeface="Franklin Gothic Book"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52</a:t>
            </a:fld>
            <a:endParaRPr lang="en-CA"/>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32500" lnSpcReduction="20000"/>
          </a:bodyPr>
          <a:lstStyle/>
          <a:p>
            <a:pPr eaLnBrk="1" hangingPunct="1"/>
            <a:r>
              <a:rPr lang="en-US" altLang="en-US" sz="7400" dirty="0"/>
              <a:t>The new Philippine Medicines Policy will, however, focus on:</a:t>
            </a:r>
          </a:p>
          <a:p>
            <a:pPr lvl="1" eaLnBrk="1" hangingPunct="1">
              <a:buNone/>
            </a:pPr>
            <a:r>
              <a:rPr lang="en-US" altLang="en-US" sz="7400" dirty="0"/>
              <a:t>Compulsory Licensing – license granted by the government to a third party to exploit an invention without the authorization of the patent holder</a:t>
            </a:r>
          </a:p>
          <a:p>
            <a:pPr lvl="1" eaLnBrk="1" hangingPunct="1">
              <a:buNone/>
            </a:pPr>
            <a:r>
              <a:rPr lang="en-US" altLang="en-US" sz="7400" dirty="0"/>
              <a:t>Price Control – setting of Maximum Drug Retail Prices</a:t>
            </a:r>
          </a:p>
          <a:p>
            <a:pPr eaLnBrk="1" hangingPunct="1"/>
            <a:endParaRPr lang="en-US" altLang="en-US" sz="7400" dirty="0"/>
          </a:p>
          <a:p>
            <a:pPr eaLnBrk="1" hangingPunct="1"/>
            <a:r>
              <a:rPr lang="en-US" altLang="en-US" sz="7400" dirty="0"/>
              <a:t>Thus, the industry has to play catch-up on the issue of drug pricing and supply.</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8"/>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eaLnBrk="1" hangingPunct="1"/>
            <a:r>
              <a:rPr lang="en-US" altLang="en-US" sz="3000" dirty="0"/>
              <a:t>Threats, Opportunities, Challenges</a:t>
            </a:r>
            <a:endParaRPr lang="en-US" altLang="en-US" sz="3000" dirty="0">
              <a:solidFill>
                <a:srgbClr val="FFC000"/>
              </a:solidFill>
              <a:latin typeface="Franklin Gothic Book"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53</a:t>
            </a:fld>
            <a:endParaRPr lang="en-CA"/>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286000"/>
            <a:ext cx="8229600" cy="4038600"/>
          </a:xfrm>
          <a:prstGeom prst="rect">
            <a:avLst/>
          </a:prstGeom>
          <a:extLst>
            <a:ext uri="{C572A759-6A51-4108-AA02-DFA0A04FC94B}">
              <ma14:wrappingTextBoxFlag xmlns="" xmlns:ma14="http://schemas.microsoft.com/office/mac/drawingml/2011/main" val="1"/>
            </a:ext>
          </a:extLst>
        </p:spPr>
        <p:txBody>
          <a:bodyPr lIns="0" tIns="0" rIns="0" bIns="0">
            <a:normAutofit fontScale="25000" lnSpcReduction="20000"/>
          </a:bodyPr>
          <a:lstStyle/>
          <a:p>
            <a:pPr algn="ctr" eaLnBrk="1" hangingPunct="1">
              <a:buNone/>
            </a:pPr>
            <a:endParaRPr lang="en-US" altLang="en-US" sz="7200" dirty="0">
              <a:latin typeface="Franklin Gothic Medium" panose="020B0603020102020204" pitchFamily="34" charset="0"/>
            </a:endParaRPr>
          </a:p>
          <a:p>
            <a:pPr marL="0" indent="0">
              <a:buNone/>
            </a:pPr>
            <a:r>
              <a:rPr lang="en-CA" sz="7200" dirty="0">
                <a:solidFill>
                  <a:srgbClr val="FFC000"/>
                </a:solidFill>
                <a:effectLst/>
                <a:latin typeface="Franklin Gothic Medium" panose="020B0603020102020204" pitchFamily="34" charset="0"/>
              </a:rPr>
              <a:t>Pharmaceutical Outlook 2017: Seeking a Competitive Edge</a:t>
            </a:r>
            <a:r>
              <a:rPr lang="en-CA" sz="7200" dirty="0">
                <a:effectLst/>
                <a:latin typeface="Franklin Gothic Medium" panose="020B0603020102020204" pitchFamily="34" charset="0"/>
              </a:rPr>
              <a:t> </a:t>
            </a:r>
          </a:p>
          <a:p>
            <a:pPr marL="0" indent="0">
              <a:buNone/>
            </a:pPr>
            <a:r>
              <a:rPr lang="en-US" sz="6400" dirty="0">
                <a:effectLst/>
                <a:latin typeface="Franklin Gothic Medium" panose="020B0603020102020204" pitchFamily="34" charset="0"/>
              </a:rPr>
              <a:t>Chelsea Pratt</a:t>
            </a:r>
            <a:r>
              <a:rPr lang="en-CA" sz="6400" dirty="0">
                <a:solidFill>
                  <a:schemeClr val="tx1"/>
                </a:solidFill>
                <a:effectLst/>
                <a:latin typeface="Franklin Gothic Medium" panose="020B0603020102020204" pitchFamily="34" charset="0"/>
              </a:rPr>
              <a:t> </a:t>
            </a:r>
            <a:r>
              <a:rPr lang="en-CA" sz="6400" dirty="0">
                <a:effectLst/>
                <a:latin typeface="Franklin Gothic Medium" panose="020B0603020102020204" pitchFamily="34" charset="0"/>
              </a:rPr>
              <a:t>• December 12, 2016 • </a:t>
            </a:r>
            <a:r>
              <a:rPr lang="en-CA" sz="6400" i="1" dirty="0">
                <a:effectLst/>
                <a:latin typeface="Franklin Gothic Medium" panose="020B0603020102020204" pitchFamily="34" charset="0"/>
              </a:rPr>
              <a:t>@INN LIFESCIENCE</a:t>
            </a:r>
            <a:endParaRPr lang="en-US" sz="6400" dirty="0">
              <a:effectLst/>
              <a:latin typeface="Franklin Gothic Medium" panose="020B0603020102020204" pitchFamily="34" charset="0"/>
            </a:endParaRPr>
          </a:p>
          <a:p>
            <a:pPr marL="0" indent="0">
              <a:buNone/>
            </a:pPr>
            <a:r>
              <a:rPr lang="en-CA" sz="6400" dirty="0">
                <a:effectLst/>
                <a:latin typeface="Franklin Gothic Medium" panose="020B0603020102020204" pitchFamily="34" charset="0"/>
              </a:rPr>
              <a:t>“…So what can you expect to see in 2017?</a:t>
            </a:r>
            <a:endParaRPr lang="en-US" sz="6400" dirty="0">
              <a:effectLst/>
              <a:latin typeface="Franklin Gothic Medium" panose="020B0603020102020204" pitchFamily="34" charset="0"/>
            </a:endParaRPr>
          </a:p>
          <a:p>
            <a:pPr marL="0" indent="0">
              <a:buNone/>
            </a:pPr>
            <a:r>
              <a:rPr lang="en-CA" sz="6400" b="1" dirty="0">
                <a:effectLst/>
                <a:latin typeface="Franklin Gothic Medium" panose="020B0603020102020204" pitchFamily="34" charset="0"/>
              </a:rPr>
              <a:t>High(</a:t>
            </a:r>
            <a:r>
              <a:rPr lang="en-CA" sz="6400" b="1" dirty="0" err="1">
                <a:effectLst/>
                <a:latin typeface="Franklin Gothic Medium" panose="020B0603020102020204" pitchFamily="34" charset="0"/>
              </a:rPr>
              <a:t>er</a:t>
            </a:r>
            <a:r>
              <a:rPr lang="en-CA" sz="6400" b="1" dirty="0">
                <a:effectLst/>
                <a:latin typeface="Franklin Gothic Medium" panose="020B0603020102020204" pitchFamily="34" charset="0"/>
              </a:rPr>
              <a:t>) tech</a:t>
            </a:r>
            <a:endParaRPr lang="en-US" sz="6400" dirty="0">
              <a:effectLst/>
              <a:latin typeface="Franklin Gothic Medium" panose="020B0603020102020204" pitchFamily="34" charset="0"/>
            </a:endParaRPr>
          </a:p>
          <a:p>
            <a:pPr marL="0" indent="0">
              <a:buNone/>
            </a:pPr>
            <a:r>
              <a:rPr lang="en-CA" sz="6400" dirty="0">
                <a:effectLst/>
                <a:latin typeface="Franklin Gothic Medium" panose="020B0603020102020204" pitchFamily="34" charset="0"/>
              </a:rPr>
              <a:t>Enter </a:t>
            </a:r>
            <a:r>
              <a:rPr lang="en-CA" sz="6400" dirty="0" err="1">
                <a:effectLst/>
                <a:latin typeface="Franklin Gothic Medium" panose="020B0603020102020204" pitchFamily="34" charset="0"/>
              </a:rPr>
              <a:t>medtech</a:t>
            </a:r>
            <a:r>
              <a:rPr lang="en-CA" sz="6400" dirty="0">
                <a:effectLst/>
                <a:latin typeface="Franklin Gothic Medium" panose="020B0603020102020204" pitchFamily="34" charset="0"/>
              </a:rPr>
              <a:t>. The past few years have been marked by unlikely partnerships between technology companies and drug makers—just look at Galvani, a joint venture between Google’s Verily (NASDAQ:GOOGL) and GlaxoSmithKline (NYSE:GSK, LON:GSK).</a:t>
            </a:r>
            <a:endParaRPr lang="en-US" sz="6400" dirty="0">
              <a:effectLst/>
              <a:latin typeface="Franklin Gothic Medium" panose="020B0603020102020204" pitchFamily="34" charset="0"/>
            </a:endParaRPr>
          </a:p>
          <a:p>
            <a:pPr marL="0" indent="0">
              <a:buNone/>
            </a:pPr>
            <a:r>
              <a:rPr lang="en-CA" sz="6400" dirty="0">
                <a:effectLst/>
                <a:latin typeface="Franklin Gothic Medium" panose="020B0603020102020204" pitchFamily="34" charset="0"/>
              </a:rPr>
              <a:t>Galvani is at work in bioelectronics, tiny implants that adjust the electric signals sent by nerves. Company President Kris </a:t>
            </a:r>
            <a:r>
              <a:rPr lang="en-CA" sz="6400" dirty="0" err="1">
                <a:effectLst/>
                <a:latin typeface="Franklin Gothic Medium" panose="020B0603020102020204" pitchFamily="34" charset="0"/>
              </a:rPr>
              <a:t>Famm</a:t>
            </a:r>
            <a:r>
              <a:rPr lang="en-CA" sz="6400" dirty="0">
                <a:effectLst/>
                <a:latin typeface="Franklin Gothic Medium" panose="020B0603020102020204" pitchFamily="34" charset="0"/>
              </a:rPr>
              <a:t> believes these miniature medical devices will one day work in tandem with drug molecules.</a:t>
            </a:r>
            <a:endParaRPr lang="en-US" sz="6400" dirty="0">
              <a:effectLst/>
              <a:latin typeface="Franklin Gothic Medium" panose="020B0603020102020204" pitchFamily="34" charset="0"/>
            </a:endParaRPr>
          </a:p>
          <a:p>
            <a:pPr marL="0" indent="0">
              <a:buNone/>
            </a:pPr>
            <a:r>
              <a:rPr lang="en-CA" sz="6400" dirty="0">
                <a:effectLst/>
                <a:latin typeface="Franklin Gothic Medium" panose="020B0603020102020204" pitchFamily="34" charset="0"/>
              </a:rPr>
              <a:t>It’s not just bioelectronics that is changing the face of the pharmaceutical industry. A whole new range of products is coming out—from smart inhalers that measure and record drug dosing, to pills that assist with diagnostics.</a:t>
            </a:r>
            <a:endParaRPr lang="en-US" sz="6400" dirty="0">
              <a:effectLst/>
              <a:latin typeface="Franklin Gothic Medium" panose="020B0603020102020204" pitchFamily="34" charset="0"/>
            </a:endParaRPr>
          </a:p>
          <a:p>
            <a:pPr marL="0" indent="0">
              <a:buNone/>
            </a:pPr>
            <a:r>
              <a:rPr lang="en-CA" sz="6400" dirty="0">
                <a:effectLst/>
                <a:latin typeface="Franklin Gothic Medium" panose="020B0603020102020204" pitchFamily="34" charset="0"/>
              </a:rPr>
              <a:t>It’s these technological extras, Choudhury said, that will characterize pharma going forward. Everyone is going “beyond the drug” in order to find a “competitive edge.”</a:t>
            </a:r>
            <a:endParaRPr lang="en-US" sz="6400" dirty="0">
              <a:effectLst/>
              <a:latin typeface="Franklin Gothic Medium" panose="020B0603020102020204" pitchFamily="34" charset="0"/>
            </a:endParaRPr>
          </a:p>
          <a:p>
            <a:pPr marL="0" indent="0">
              <a:buNone/>
            </a:pPr>
            <a:r>
              <a:rPr lang="en-CA" b="1" dirty="0">
                <a:effectLst/>
                <a:latin typeface="Franklin Gothic Medium" panose="020B0603020102020204" pitchFamily="34" charset="0"/>
              </a:rPr>
              <a:t> </a:t>
            </a:r>
            <a:endParaRPr lang="en-US" dirty="0">
              <a:effectLst/>
              <a:latin typeface="Franklin Gothic Medium" panose="020B0603020102020204" pitchFamily="34" charset="0"/>
            </a:endParaRPr>
          </a:p>
          <a:p>
            <a:pPr lvl="1" eaLnBrk="1" hangingPunct="1">
              <a:buNone/>
            </a:pPr>
            <a:endParaRPr lang="en-US" altLang="en-US" dirty="0">
              <a:latin typeface="Franklin Gothic Medium" panose="020B0603020102020204" pitchFamily="34" charset="0"/>
            </a:endParaRPr>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13702"/>
            <a:ext cx="84582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eaLnBrk="1" hangingPunct="1"/>
            <a:r>
              <a:rPr lang="en-US" altLang="en-US" sz="3600" dirty="0"/>
              <a:t>Signs of the times</a:t>
            </a:r>
            <a:endParaRPr lang="en-US" altLang="en-US" sz="3600" dirty="0">
              <a:solidFill>
                <a:srgbClr val="FFC000"/>
              </a:solidFill>
              <a:latin typeface="Franklin Gothic Book"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54</a:t>
            </a:fld>
            <a:endParaRPr lang="en-CA"/>
          </a:p>
        </p:txBody>
      </p:sp>
    </p:spTree>
    <p:extLst>
      <p:ext uri="{BB962C8B-B14F-4D97-AF65-F5344CB8AC3E}">
        <p14:creationId xmlns:p14="http://schemas.microsoft.com/office/powerpoint/2010/main" xmlns="" val="1222402772"/>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286000"/>
            <a:ext cx="8229600" cy="4038600"/>
          </a:xfrm>
          <a:prstGeom prst="rect">
            <a:avLst/>
          </a:prstGeom>
          <a:extLst>
            <a:ext uri="{C572A759-6A51-4108-AA02-DFA0A04FC94B}">
              <ma14:wrappingTextBoxFlag xmlns="" xmlns:ma14="http://schemas.microsoft.com/office/mac/drawingml/2011/main" val="1"/>
            </a:ext>
          </a:extLst>
        </p:spPr>
        <p:txBody>
          <a:bodyPr lIns="0" tIns="0" rIns="0" bIns="0">
            <a:normAutofit fontScale="32500" lnSpcReduction="20000"/>
          </a:bodyPr>
          <a:lstStyle/>
          <a:p>
            <a:pPr algn="ctr" eaLnBrk="1" hangingPunct="1">
              <a:buNone/>
            </a:pPr>
            <a:endParaRPr lang="en-US" altLang="en-US" dirty="0"/>
          </a:p>
          <a:p>
            <a:pPr marL="0" indent="0">
              <a:buNone/>
            </a:pPr>
            <a:r>
              <a:rPr lang="en-CA" sz="5500" b="1" dirty="0">
                <a:solidFill>
                  <a:srgbClr val="FFC000"/>
                </a:solidFill>
                <a:effectLst/>
                <a:latin typeface="Franklin Gothic Medium" panose="020B0603020102020204" pitchFamily="34" charset="0"/>
              </a:rPr>
              <a:t>“Data driving research forward</a:t>
            </a:r>
            <a:endParaRPr lang="en-US" sz="5500" dirty="0">
              <a:solidFill>
                <a:srgbClr val="FFC000"/>
              </a:solidFill>
              <a:effectLst/>
              <a:latin typeface="Franklin Gothic Medium" panose="020B0603020102020204" pitchFamily="34" charset="0"/>
            </a:endParaRPr>
          </a:p>
          <a:p>
            <a:pPr marL="0" indent="0">
              <a:buNone/>
            </a:pPr>
            <a:r>
              <a:rPr lang="en-CA" sz="4900" dirty="0">
                <a:effectLst/>
                <a:latin typeface="Franklin Gothic Medium" panose="020B0603020102020204" pitchFamily="34" charset="0"/>
              </a:rPr>
              <a:t>Just as data is transforming the way that healthcare payers evaluate a drug’s worth, data is also transforming the ways that new drugs are developed. PwC claims in its report that people generate approximately 2.5 million terabytes of data per day, and this figure is set to grow in 2016 with the increasing prevalence of pervasive monitoring and “anywhere interface” technologies.</a:t>
            </a:r>
            <a:endParaRPr lang="en-US" sz="4900" dirty="0">
              <a:effectLst/>
              <a:latin typeface="Franklin Gothic Medium" panose="020B0603020102020204" pitchFamily="34" charset="0"/>
            </a:endParaRPr>
          </a:p>
          <a:p>
            <a:pPr marL="0" indent="0">
              <a:buNone/>
            </a:pPr>
            <a:r>
              <a:rPr lang="en-CA" sz="4900" dirty="0">
                <a:effectLst/>
                <a:latin typeface="Franklin Gothic Medium" panose="020B0603020102020204" pitchFamily="34" charset="0"/>
              </a:rPr>
              <a:t>This data has the potential to radically transform how the pharmaceutical industry operates, particularly in relation to research and development. As one industry marketer commented recently, “every patient experience now generates rivers of data which, if pooled intelligently, can trace a detailed portrait of a patient’s health and, when aggregated with other patient data streams, can coalesce into deep reservoirs of knowledge about entire disease states and patient populations.” </a:t>
            </a:r>
            <a:endParaRPr lang="en-US" sz="4900" dirty="0">
              <a:effectLst/>
              <a:latin typeface="Franklin Gothic Medium" panose="020B0603020102020204" pitchFamily="34" charset="0"/>
            </a:endParaRPr>
          </a:p>
          <a:p>
            <a:pPr marL="0" indent="0">
              <a:buNone/>
            </a:pPr>
            <a:r>
              <a:rPr lang="en-CA" sz="4900" dirty="0">
                <a:effectLst/>
                <a:latin typeface="Franklin Gothic Medium" panose="020B0603020102020204" pitchFamily="34" charset="0"/>
              </a:rPr>
              <a:t>This progress is particularly evident in the area of genetics research. According to PwC, “armed with vast amounts of biological data and the tools to process it — cutting-edge analytics, streaming, massively parallel processing and domain-specific access and query technologies — the industry will be able to develop more effective, personalised medicines.”</a:t>
            </a:r>
            <a:endParaRPr lang="en-US" sz="4900" dirty="0">
              <a:effectLst/>
              <a:latin typeface="Franklin Gothic Medium" panose="020B0603020102020204" pitchFamily="34" charset="0"/>
            </a:endParaRPr>
          </a:p>
          <a:p>
            <a:pPr lvl="1" eaLnBrk="1" hangingPunct="1">
              <a:buNone/>
            </a:pPr>
            <a:endParaRPr lang="en-US" altLang="en-US" dirty="0">
              <a:latin typeface="Franklin Gothic Medium" panose="020B0603020102020204" pitchFamily="34" charset="0"/>
            </a:endParaRPr>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13702"/>
            <a:ext cx="84582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eaLnBrk="1" hangingPunct="1"/>
            <a:r>
              <a:rPr lang="en-US" altLang="en-US" sz="3600" dirty="0"/>
              <a:t>Signs of the times</a:t>
            </a:r>
            <a:endParaRPr lang="en-US" altLang="en-US" sz="3600" dirty="0">
              <a:solidFill>
                <a:srgbClr val="FFC000"/>
              </a:solidFill>
              <a:latin typeface="Franklin Gothic Book"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55</a:t>
            </a:fld>
            <a:endParaRPr lang="en-CA"/>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algn="ctr" eaLnBrk="1" hangingPunct="1">
              <a:buNone/>
            </a:pPr>
            <a:endParaRPr lang="en-US" altLang="en-US" dirty="0"/>
          </a:p>
          <a:p>
            <a:pPr algn="ctr" eaLnBrk="1" hangingPunct="1">
              <a:buNone/>
            </a:pPr>
            <a:r>
              <a:rPr lang="en-US" altLang="en-US" dirty="0">
                <a:solidFill>
                  <a:srgbClr val="FFC000"/>
                </a:solidFill>
              </a:rPr>
              <a:t>Innovative pharmaceutical companies should be able to utilize its intellectual property and at the same time contribute to greater access to medicines and healthcare.</a:t>
            </a:r>
          </a:p>
          <a:p>
            <a:pPr lvl="2" eaLnBrk="1" hangingPunct="1">
              <a:defRPr/>
            </a:pPr>
            <a:endParaRPr lang="en-US" altLang="en-US" sz="2400" dirty="0"/>
          </a:p>
          <a:p>
            <a:pPr lvl="1" eaLnBrk="1" hangingPunct="1">
              <a:buNone/>
            </a:pPr>
            <a:endParaRPr lang="en-US" altLang="en-US" dirty="0"/>
          </a:p>
          <a:p>
            <a:pPr lvl="1" eaLnBrk="1" hangingPunct="1">
              <a:buNone/>
              <a:defRPr/>
            </a:pPr>
            <a:endParaRPr lang="en-US" altLang="en-US" sz="3300" dirty="0">
              <a:cs typeface="Arial" panose="020B0604020202020204" pitchFamily="34" charset="0"/>
            </a:endParaRPr>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13702"/>
            <a:ext cx="84582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eaLnBrk="1" hangingPunct="1"/>
            <a:r>
              <a:rPr lang="en-US" altLang="en-US" sz="3600" dirty="0"/>
              <a:t>Challenge of the times</a:t>
            </a:r>
            <a:endParaRPr lang="en-US" altLang="en-US" sz="3600" dirty="0">
              <a:solidFill>
                <a:srgbClr val="FFC000"/>
              </a:solidFill>
              <a:latin typeface="Franklin Gothic Book"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56</a:t>
            </a:fld>
            <a:endParaRPr lang="en-CA"/>
          </a:p>
        </p:txBody>
      </p:sp>
    </p:spTree>
    <p:extLst>
      <p:ext uri="{BB962C8B-B14F-4D97-AF65-F5344CB8AC3E}">
        <p14:creationId xmlns:p14="http://schemas.microsoft.com/office/powerpoint/2010/main" xmlns="" val="4174238769"/>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152400" y="304800"/>
            <a:ext cx="5562600" cy="685800"/>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a:solidFill>
                  <a:srgbClr val="FFFFCC"/>
                </a:solidFill>
              </a:rPr>
              <a:t>Hechanova &amp; Co., Inc.</a:t>
            </a:r>
          </a:p>
        </p:txBody>
      </p:sp>
      <p:sp>
        <p:nvSpPr>
          <p:cNvPr id="127" name="Shape 127"/>
          <p:cNvSpPr/>
          <p:nvPr/>
        </p:nvSpPr>
        <p:spPr>
          <a:xfrm>
            <a:off x="990600" y="1976267"/>
            <a:ext cx="7162800" cy="616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4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sz="4000" dirty="0">
                <a:solidFill>
                  <a:srgbClr val="FFCC66"/>
                </a:solidFill>
                <a:effectLst>
                  <a:outerShdw blurRad="12700" dist="25400" dir="2700000" rotWithShape="0">
                    <a:srgbClr val="000000"/>
                  </a:outerShdw>
                </a:effectLst>
              </a:rPr>
              <a:t>Thank you!</a:t>
            </a:r>
          </a:p>
        </p:txBody>
      </p:sp>
      <p:sp>
        <p:nvSpPr>
          <p:cNvPr id="128" name="Shape 128"/>
          <p:cNvSpPr/>
          <p:nvPr/>
        </p:nvSpPr>
        <p:spPr>
          <a:xfrm>
            <a:off x="5486400" y="368299"/>
            <a:ext cx="3352800" cy="558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a:r>
              <a:rPr i="1">
                <a:solidFill>
                  <a:srgbClr val="FFFFCC"/>
                </a:solidFill>
                <a:latin typeface="Book Antiqua"/>
                <a:ea typeface="Book Antiqua"/>
                <a:cs typeface="Book Antiqua"/>
                <a:sym typeface="Book Antiqua"/>
              </a:rPr>
              <a:t>Passion for service…</a:t>
            </a:r>
            <a:br>
              <a:rPr i="1">
                <a:solidFill>
                  <a:srgbClr val="FFFFCC"/>
                </a:solidFill>
                <a:latin typeface="Book Antiqua"/>
                <a:ea typeface="Book Antiqua"/>
                <a:cs typeface="Book Antiqua"/>
                <a:sym typeface="Book Antiqua"/>
              </a:rPr>
            </a:br>
            <a:r>
              <a:rPr i="1">
                <a:solidFill>
                  <a:srgbClr val="FFFFCC"/>
                </a:solidFill>
                <a:latin typeface="Book Antiqua"/>
                <a:ea typeface="Book Antiqua"/>
                <a:cs typeface="Book Antiqua"/>
                <a:sym typeface="Book Antiqua"/>
              </a:rPr>
              <a:t>… service with integrity</a:t>
            </a:r>
          </a:p>
        </p:txBody>
      </p:sp>
      <p:sp>
        <p:nvSpPr>
          <p:cNvPr id="129" name="Shape 129"/>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10000" t="13045"/>
          <a:stretch/>
        </p:blipFill>
        <p:spPr>
          <a:xfrm>
            <a:off x="1505747" y="3363067"/>
            <a:ext cx="1731408" cy="2509221"/>
          </a:xfrm>
          <a:prstGeom prst="rect">
            <a:avLst/>
          </a:prstGeom>
        </p:spPr>
      </p:pic>
      <p:sp>
        <p:nvSpPr>
          <p:cNvPr id="7" name="Shape 127"/>
          <p:cNvSpPr/>
          <p:nvPr/>
        </p:nvSpPr>
        <p:spPr>
          <a:xfrm>
            <a:off x="3237155" y="3540460"/>
            <a:ext cx="4459045" cy="215443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ctr">
              <a:defRPr sz="44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sz="1400" b="1" dirty="0">
                <a:solidFill>
                  <a:schemeClr val="bg1"/>
                </a:solidFill>
                <a:latin typeface="Arial" panose="020B0604020202020204" pitchFamily="34" charset="0"/>
                <a:cs typeface="Arial" panose="020B0604020202020204" pitchFamily="34" charset="0"/>
              </a:rPr>
              <a:t>HECHANOVA &amp; CO. INC.</a:t>
            </a:r>
          </a:p>
          <a:p>
            <a:pPr lvl="0">
              <a:defRPr sz="1800">
                <a:solidFill>
                  <a:srgbClr val="000000"/>
                </a:solidFill>
                <a:effectLst/>
              </a:defRPr>
            </a:pPr>
            <a:r>
              <a:rPr lang="en-US" sz="1400" dirty="0">
                <a:solidFill>
                  <a:schemeClr val="bg1"/>
                </a:solidFill>
                <a:latin typeface="Arial" panose="020B0604020202020204" pitchFamily="34" charset="0"/>
                <a:cs typeface="Arial" panose="020B0604020202020204" pitchFamily="34" charset="0"/>
              </a:rPr>
              <a:t>Ground Floor </a:t>
            </a:r>
            <a:r>
              <a:rPr lang="en-US" sz="1400" dirty="0" err="1">
                <a:solidFill>
                  <a:schemeClr val="bg1"/>
                </a:solidFill>
                <a:latin typeface="Arial" panose="020B0604020202020204" pitchFamily="34" charset="0"/>
                <a:cs typeface="Arial" panose="020B0604020202020204" pitchFamily="34" charset="0"/>
              </a:rPr>
              <a:t>Salustiana</a:t>
            </a:r>
            <a:r>
              <a:rPr lang="en-US" sz="1400" dirty="0">
                <a:solidFill>
                  <a:schemeClr val="bg1"/>
                </a:solidFill>
                <a:latin typeface="Arial" panose="020B0604020202020204" pitchFamily="34" charset="0"/>
                <a:cs typeface="Arial" panose="020B0604020202020204" pitchFamily="34" charset="0"/>
              </a:rPr>
              <a:t> D. Ty Tower</a:t>
            </a:r>
          </a:p>
          <a:p>
            <a:pPr lvl="0">
              <a:defRPr sz="1800">
                <a:solidFill>
                  <a:srgbClr val="000000"/>
                </a:solidFill>
                <a:effectLst/>
              </a:defRPr>
            </a:pPr>
            <a:r>
              <a:rPr lang="en-US" sz="1400" dirty="0">
                <a:solidFill>
                  <a:schemeClr val="bg1"/>
                </a:solidFill>
                <a:latin typeface="Arial" panose="020B0604020202020204" pitchFamily="34" charset="0"/>
                <a:cs typeface="Arial" panose="020B0604020202020204" pitchFamily="34" charset="0"/>
              </a:rPr>
              <a:t>104 Paseo de </a:t>
            </a:r>
            <a:r>
              <a:rPr lang="en-US" sz="1400" dirty="0" err="1">
                <a:solidFill>
                  <a:schemeClr val="bg1"/>
                </a:solidFill>
                <a:latin typeface="Arial" panose="020B0604020202020204" pitchFamily="34" charset="0"/>
                <a:cs typeface="Arial" panose="020B0604020202020204" pitchFamily="34" charset="0"/>
              </a:rPr>
              <a:t>Roxas</a:t>
            </a:r>
            <a:r>
              <a:rPr lang="en-US" sz="1400" dirty="0">
                <a:solidFill>
                  <a:schemeClr val="bg1"/>
                </a:solidFill>
                <a:latin typeface="Arial" panose="020B0604020202020204" pitchFamily="34" charset="0"/>
                <a:cs typeface="Arial" panose="020B0604020202020204" pitchFamily="34" charset="0"/>
              </a:rPr>
              <a:t> Avenue, Makati City 1229</a:t>
            </a:r>
          </a:p>
          <a:p>
            <a:pPr lvl="0">
              <a:defRPr sz="1800">
                <a:solidFill>
                  <a:srgbClr val="000000"/>
                </a:solidFill>
                <a:effectLst/>
              </a:defRPr>
            </a:pPr>
            <a:r>
              <a:rPr lang="en-US" sz="1400" dirty="0">
                <a:solidFill>
                  <a:schemeClr val="bg1"/>
                </a:solidFill>
                <a:latin typeface="Arial" panose="020B0604020202020204" pitchFamily="34" charset="0"/>
                <a:cs typeface="Arial" panose="020B0604020202020204" pitchFamily="34" charset="0"/>
              </a:rPr>
              <a:t>Philippines</a:t>
            </a:r>
          </a:p>
          <a:p>
            <a:pPr lvl="0">
              <a:defRPr sz="1800">
                <a:solidFill>
                  <a:srgbClr val="000000"/>
                </a:solidFill>
                <a:effectLst/>
              </a:defRPr>
            </a:pPr>
            <a:r>
              <a:rPr lang="en-US" sz="1400" dirty="0">
                <a:solidFill>
                  <a:schemeClr val="bg1"/>
                </a:solidFill>
                <a:latin typeface="Arial" panose="020B0604020202020204" pitchFamily="34" charset="0"/>
                <a:cs typeface="Arial" panose="020B0604020202020204" pitchFamily="34" charset="0"/>
              </a:rPr>
              <a:t>Tel. Nos. (632) 888-4293; (632) 812-5445</a:t>
            </a:r>
          </a:p>
          <a:p>
            <a:pPr lvl="0">
              <a:defRPr sz="1800">
                <a:solidFill>
                  <a:srgbClr val="000000"/>
                </a:solidFill>
                <a:effectLst/>
              </a:defRPr>
            </a:pPr>
            <a:r>
              <a:rPr lang="en-US" sz="1400" dirty="0">
                <a:solidFill>
                  <a:schemeClr val="bg1"/>
                </a:solidFill>
                <a:latin typeface="Arial" panose="020B0604020202020204" pitchFamily="34" charset="0"/>
                <a:cs typeface="Arial" panose="020B0604020202020204" pitchFamily="34" charset="0"/>
              </a:rPr>
              <a:t>Fax Nos. (632) 888-4290; (632) 843-7955</a:t>
            </a:r>
          </a:p>
          <a:p>
            <a:pPr lvl="0">
              <a:defRPr sz="1800">
                <a:solidFill>
                  <a:srgbClr val="000000"/>
                </a:solidFill>
                <a:effectLst/>
              </a:defRPr>
            </a:pPr>
            <a:r>
              <a:rPr lang="en-US" sz="1400" dirty="0">
                <a:solidFill>
                  <a:schemeClr val="bg1"/>
                </a:solidFill>
                <a:latin typeface="Arial" panose="020B0604020202020204" pitchFamily="34" charset="0"/>
                <a:cs typeface="Arial" panose="020B0604020202020204" pitchFamily="34" charset="0"/>
              </a:rPr>
              <a:t>Email:      </a:t>
            </a:r>
          </a:p>
          <a:p>
            <a:pPr lvl="0">
              <a:defRPr sz="1800">
                <a:solidFill>
                  <a:srgbClr val="000000"/>
                </a:solidFill>
                <a:effectLst/>
              </a:defRPr>
            </a:pPr>
            <a:r>
              <a:rPr lang="en-US" sz="1400" dirty="0">
                <a:solidFill>
                  <a:schemeClr val="bg1"/>
                </a:solidFill>
                <a:latin typeface="Arial" panose="020B0604020202020204" pitchFamily="34" charset="0"/>
                <a:cs typeface="Arial" panose="020B0604020202020204" pitchFamily="34" charset="0"/>
              </a:rPr>
              <a:t>mail@hechanova.com.ph</a:t>
            </a:r>
          </a:p>
          <a:p>
            <a:pPr lvl="0">
              <a:defRPr sz="1800">
                <a:solidFill>
                  <a:srgbClr val="000000"/>
                </a:solidFill>
                <a:effectLst/>
              </a:defRPr>
            </a:pPr>
            <a:r>
              <a:rPr lang="en-US" sz="1400" dirty="0">
                <a:solidFill>
                  <a:schemeClr val="bg1"/>
                </a:solidFill>
                <a:latin typeface="Arial" panose="020B0604020202020204" pitchFamily="34" charset="0"/>
                <a:cs typeface="Arial" panose="020B0604020202020204" pitchFamily="34" charset="0"/>
              </a:rPr>
              <a:t>editharh@hechanova.ph</a:t>
            </a:r>
          </a:p>
          <a:p>
            <a:pPr lvl="0">
              <a:defRPr sz="1800">
                <a:solidFill>
                  <a:srgbClr val="000000"/>
                </a:solidFill>
                <a:effectLst/>
              </a:defRPr>
            </a:pPr>
            <a:r>
              <a:rPr lang="en-US" sz="1400" dirty="0">
                <a:solidFill>
                  <a:schemeClr val="bg1"/>
                </a:solidFill>
                <a:latin typeface="Arial" panose="020B0604020202020204" pitchFamily="34" charset="0"/>
                <a:cs typeface="Arial" panose="020B0604020202020204" pitchFamily="34" charset="0"/>
              </a:rPr>
              <a:t>erhechanova@pldtdsl.net (5Mb up)</a:t>
            </a:r>
          </a:p>
        </p:txBody>
      </p:sp>
      <p:sp>
        <p:nvSpPr>
          <p:cNvPr id="8" name="Slide Number Placeholder 7"/>
          <p:cNvSpPr>
            <a:spLocks noGrp="1"/>
          </p:cNvSpPr>
          <p:nvPr>
            <p:ph type="sldNum" sz="quarter" idx="2"/>
          </p:nvPr>
        </p:nvSpPr>
        <p:spPr/>
        <p:txBody>
          <a:bodyPr/>
          <a:lstStyle/>
          <a:p>
            <a:pPr lvl="0"/>
            <a:fld id="{86CB4B4D-7CA3-9044-876B-883B54F8677D}" type="slidenum">
              <a:rPr lang="en-CA" smtClean="0"/>
              <a:pPr lvl="0"/>
              <a:t>57</a:t>
            </a:fld>
            <a:endParaRPr lang="en-CA"/>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152400" y="304800"/>
            <a:ext cx="5562600" cy="685800"/>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a:solidFill>
                  <a:srgbClr val="FFFFCC"/>
                </a:solidFill>
              </a:rPr>
              <a:t>Hechanova &amp; Co., Inc.</a:t>
            </a:r>
          </a:p>
        </p:txBody>
      </p:sp>
      <p:sp>
        <p:nvSpPr>
          <p:cNvPr id="127" name="Shape 127"/>
          <p:cNvSpPr/>
          <p:nvPr/>
        </p:nvSpPr>
        <p:spPr>
          <a:xfrm>
            <a:off x="990600" y="1730629"/>
            <a:ext cx="7162800" cy="11079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4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fil-PH" sz="7200" dirty="0">
                <a:solidFill>
                  <a:srgbClr val="FFCC66"/>
                </a:solidFill>
                <a:effectLst>
                  <a:outerShdw blurRad="12700" dist="25400" dir="2700000" rotWithShape="0">
                    <a:srgbClr val="000000"/>
                  </a:outerShdw>
                </a:effectLst>
                <a:latin typeface="Monotype Corsiva" pitchFamily="66" charset="0"/>
                <a:ea typeface="MingLiU_HKSCS-ExtB" pitchFamily="18" charset="-120"/>
              </a:rPr>
              <a:t>Mabuhay</a:t>
            </a:r>
            <a:r>
              <a:rPr sz="7200" dirty="0">
                <a:solidFill>
                  <a:srgbClr val="FFCC66"/>
                </a:solidFill>
                <a:effectLst>
                  <a:outerShdw blurRad="12700" dist="25400" dir="2700000" rotWithShape="0">
                    <a:srgbClr val="000000"/>
                  </a:outerShdw>
                </a:effectLst>
                <a:latin typeface="Monotype Corsiva" pitchFamily="66" charset="0"/>
                <a:ea typeface="MingLiU_HKSCS-ExtB" pitchFamily="18" charset="-120"/>
              </a:rPr>
              <a:t>!</a:t>
            </a:r>
          </a:p>
        </p:txBody>
      </p:sp>
      <p:sp>
        <p:nvSpPr>
          <p:cNvPr id="128" name="Shape 128"/>
          <p:cNvSpPr/>
          <p:nvPr/>
        </p:nvSpPr>
        <p:spPr>
          <a:xfrm>
            <a:off x="5486400" y="368299"/>
            <a:ext cx="3352800" cy="558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a:r>
              <a:rPr i="1">
                <a:solidFill>
                  <a:srgbClr val="FFFFCC"/>
                </a:solidFill>
                <a:latin typeface="Book Antiqua"/>
                <a:ea typeface="Book Antiqua"/>
                <a:cs typeface="Book Antiqua"/>
                <a:sym typeface="Book Antiqua"/>
              </a:rPr>
              <a:t>Passion for service…</a:t>
            </a:r>
            <a:br>
              <a:rPr i="1">
                <a:solidFill>
                  <a:srgbClr val="FFFFCC"/>
                </a:solidFill>
                <a:latin typeface="Book Antiqua"/>
                <a:ea typeface="Book Antiqua"/>
                <a:cs typeface="Book Antiqua"/>
                <a:sym typeface="Book Antiqua"/>
              </a:rPr>
            </a:br>
            <a:r>
              <a:rPr i="1">
                <a:solidFill>
                  <a:srgbClr val="FFFFCC"/>
                </a:solidFill>
                <a:latin typeface="Book Antiqua"/>
                <a:ea typeface="Book Antiqua"/>
                <a:cs typeface="Book Antiqua"/>
                <a:sym typeface="Book Antiqua"/>
              </a:rPr>
              <a:t>… service with integrity</a:t>
            </a:r>
          </a:p>
        </p:txBody>
      </p:sp>
      <p:sp>
        <p:nvSpPr>
          <p:cNvPr id="129" name="Shape 129"/>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7400" y="3200400"/>
            <a:ext cx="4875179" cy="2438400"/>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812800" indent="-812800" eaLnBrk="1" hangingPunct="1">
              <a:buNone/>
            </a:pPr>
            <a:r>
              <a:rPr sz="2200" dirty="0">
                <a:solidFill>
                  <a:srgbClr val="FFFFFF"/>
                </a:solidFill>
                <a:effectLst>
                  <a:outerShdw blurRad="12700" dist="25400" dir="2700000" rotWithShape="0">
                    <a:srgbClr val="000000"/>
                  </a:outerShdw>
                </a:effectLst>
              </a:rPr>
              <a:t>		</a:t>
            </a:r>
            <a:endParaRPr lang="en-US" altLang="en-US" sz="2400" dirty="0"/>
          </a:p>
          <a:p>
            <a:pPr marL="812800" indent="-812800" eaLnBrk="1" hangingPunct="1">
              <a:buFontTx/>
              <a:buAutoNum type="romanUcPeriod"/>
            </a:pPr>
            <a:r>
              <a:rPr lang="en-US" altLang="en-US" sz="2800" dirty="0"/>
              <a:t>Philippine IP Regulatory Framework</a:t>
            </a:r>
          </a:p>
          <a:p>
            <a:pPr marL="812800" indent="-812800" eaLnBrk="1" hangingPunct="1">
              <a:buFontTx/>
              <a:buAutoNum type="romanUcPeriod"/>
            </a:pPr>
            <a:r>
              <a:rPr lang="en-US" altLang="en-US" sz="2800" dirty="0"/>
              <a:t>Background/Facts on Philippine Pharmaceutical Industries</a:t>
            </a:r>
          </a:p>
          <a:p>
            <a:pPr marL="812800" indent="-812800" eaLnBrk="1" hangingPunct="1">
              <a:buFontTx/>
              <a:buAutoNum type="romanUcPeriod"/>
            </a:pPr>
            <a:r>
              <a:rPr lang="en-US" altLang="en-US" sz="2800" dirty="0"/>
              <a:t>IP Utilization: Patents</a:t>
            </a:r>
          </a:p>
          <a:p>
            <a:pPr marL="812800" indent="-812800" eaLnBrk="1" hangingPunct="1">
              <a:buFontTx/>
              <a:buAutoNum type="romanUcPeriod"/>
            </a:pPr>
            <a:r>
              <a:rPr lang="en-US" altLang="en-US" sz="2800" dirty="0"/>
              <a:t>Threats, Opportunities, Challenges</a:t>
            </a:r>
          </a:p>
          <a:p>
            <a:pPr marL="812800" indent="-812800" eaLnBrk="1" hangingPunct="1">
              <a:buFontTx/>
              <a:buAutoNum type="romanUcPeriod"/>
            </a:pPr>
            <a:endParaRPr lang="en-US" altLang="en-US" sz="2400" dirty="0"/>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13700"/>
            <a:ext cx="84582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600" dirty="0">
                <a:solidFill>
                  <a:srgbClr val="FFC000"/>
                </a:solidFill>
              </a:rPr>
              <a:t>Focus Areas</a:t>
            </a:r>
            <a:endParaRPr sz="36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6</a:t>
            </a:fld>
            <a:endParaRPr lang="en-CA"/>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92500" lnSpcReduction="20000"/>
          </a:bodyPr>
          <a:lstStyle/>
          <a:p>
            <a:pPr>
              <a:buNone/>
            </a:pPr>
            <a:r>
              <a:rPr lang="en-US" altLang="en-US" dirty="0">
                <a:solidFill>
                  <a:srgbClr val="FFC000"/>
                </a:solidFill>
              </a:rPr>
              <a:t>2 laws that regulate and affect the pharmaceutical industry: </a:t>
            </a:r>
          </a:p>
          <a:p>
            <a:pPr>
              <a:buNone/>
            </a:pPr>
            <a:r>
              <a:rPr lang="en-US" altLang="en-US" sz="3500" dirty="0">
                <a:solidFill>
                  <a:srgbClr val="FFC000"/>
                </a:solidFill>
              </a:rPr>
              <a:t>RA 8293 – IP Law</a:t>
            </a:r>
            <a:r>
              <a:rPr lang="el-GR" altLang="en-US" sz="3500" i="1" dirty="0">
                <a:latin typeface="Arial Narrow" pitchFamily="34" charset="0"/>
              </a:rPr>
              <a:t> </a:t>
            </a:r>
            <a:endParaRPr lang="en-US" altLang="en-US" sz="3500" i="1" dirty="0">
              <a:latin typeface="Arial Narrow" pitchFamily="34" charset="0"/>
            </a:endParaRPr>
          </a:p>
          <a:p>
            <a:pPr>
              <a:buNone/>
            </a:pPr>
            <a:r>
              <a:rPr lang="el-GR" altLang="en-US" sz="3500" i="1" dirty="0">
                <a:latin typeface="Arial Narrow" pitchFamily="34" charset="0"/>
              </a:rPr>
              <a:t>Φ</a:t>
            </a:r>
            <a:r>
              <a:rPr lang="en-US" altLang="en-US" sz="3500" i="1" dirty="0">
                <a:latin typeface="Arial Narrow" pitchFamily="34" charset="0"/>
              </a:rPr>
              <a:t> </a:t>
            </a:r>
            <a:r>
              <a:rPr lang="en-US" altLang="en-US" sz="3500" dirty="0"/>
              <a:t>Provides for the protection of patent and trademark rights</a:t>
            </a:r>
            <a:r>
              <a:rPr lang="el-GR" altLang="en-US" sz="3500" dirty="0"/>
              <a:t> </a:t>
            </a:r>
            <a:endParaRPr lang="fil-PH" altLang="en-US" sz="3500" dirty="0"/>
          </a:p>
          <a:p>
            <a:pPr eaLnBrk="1" hangingPunct="1">
              <a:buNone/>
            </a:pPr>
            <a:r>
              <a:rPr lang="el-GR" altLang="en-US" sz="3500" i="1" dirty="0">
                <a:latin typeface="Arial Narrow" pitchFamily="34" charset="0"/>
              </a:rPr>
              <a:t>Φ</a:t>
            </a:r>
            <a:r>
              <a:rPr lang="el-GR" altLang="en-US" sz="3500" dirty="0"/>
              <a:t> </a:t>
            </a:r>
            <a:r>
              <a:rPr lang="en-US" altLang="en-US" sz="3500" dirty="0"/>
              <a:t>Provides for voluntary and compulsory licensing of patents, trademarks and other intellectual property rights</a:t>
            </a:r>
            <a:r>
              <a:rPr lang="el-GR" altLang="en-US" sz="3500" dirty="0"/>
              <a:t> </a:t>
            </a:r>
            <a:endParaRPr lang="fil-PH" altLang="en-US" sz="3500" dirty="0"/>
          </a:p>
          <a:p>
            <a:pPr marL="812800" indent="-812800" eaLnBrk="1" hangingPunct="1">
              <a:buFontTx/>
              <a:buAutoNum type="romanUcPeriod"/>
            </a:pPr>
            <a:endParaRPr lang="en-US" altLang="en-US" sz="2400" dirty="0"/>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13701"/>
            <a:ext cx="84582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600" dirty="0">
                <a:solidFill>
                  <a:srgbClr val="FFC000"/>
                </a:solidFill>
              </a:rPr>
              <a:t>I. Philippine IP Regulatory Framework</a:t>
            </a:r>
            <a:endParaRPr sz="3600" dirty="0">
              <a:solidFill>
                <a:srgbClr val="FFC000"/>
              </a:solidFill>
              <a:effectLst>
                <a:outerShdw blurRad="12700" dist="25400" dir="2700000" rotWithShape="0">
                  <a:srgbClr val="000000"/>
                </a:outerShdw>
              </a:effectLst>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7</a:t>
            </a:fld>
            <a:endParaRPr lang="en-CA"/>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70000" lnSpcReduction="20000"/>
          </a:bodyPr>
          <a:lstStyle/>
          <a:p>
            <a:pPr eaLnBrk="1" hangingPunct="1"/>
            <a:r>
              <a:rPr lang="en-US" altLang="en-US" sz="4600" dirty="0">
                <a:solidFill>
                  <a:srgbClr val="FFC000"/>
                </a:solidFill>
              </a:rPr>
              <a:t>RA 9502 – Cheaper Medicines Act</a:t>
            </a:r>
          </a:p>
          <a:p>
            <a:r>
              <a:rPr lang="en-PH" b="1" dirty="0">
                <a:effectLst/>
              </a:rPr>
              <a:t>SEC. 2. </a:t>
            </a:r>
            <a:r>
              <a:rPr lang="en-PH" b="1" i="1" dirty="0">
                <a:effectLst/>
              </a:rPr>
              <a:t>Declaration of Policy</a:t>
            </a:r>
            <a:r>
              <a:rPr lang="en-PH" b="1" dirty="0">
                <a:effectLst/>
              </a:rPr>
              <a:t>.</a:t>
            </a:r>
            <a:r>
              <a:rPr lang="en-PH" dirty="0">
                <a:effectLst/>
              </a:rPr>
              <a:t> - It is the policy of the State to protect public health and, when the public interest or circumstances of extreme urgency so require, it shall adopt appropriate measures to promote and ensure access to affordable quality drugs and medicines for all.</a:t>
            </a:r>
            <a:endParaRPr lang="en-US" sz="4000" dirty="0">
              <a:effectLst/>
            </a:endParaRPr>
          </a:p>
          <a:p>
            <a:r>
              <a:rPr lang="en-PH" dirty="0">
                <a:effectLst/>
              </a:rPr>
              <a:t>Pursuant to the attainment of this general policy, an effective competition policy in the supply and demand of quality affordable drugs and medicines is recognized by the State as a primary instrument.</a:t>
            </a:r>
            <a:endParaRPr lang="en-US" altLang="en-US" sz="7200" dirty="0"/>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7"/>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latin typeface="Verdana" pitchFamily="34" charset="0"/>
                <a:ea typeface="Verdana" pitchFamily="34" charset="0"/>
                <a:cs typeface="Verdana" pitchFamily="34" charset="0"/>
              </a:rPr>
              <a:t>Philippine IP Regulatory Framework</a:t>
            </a:r>
            <a:endParaRPr sz="3000" dirty="0">
              <a:solidFill>
                <a:srgbClr val="FFC000"/>
              </a:solidFill>
              <a:effectLst>
                <a:outerShdw blurRad="12700" dist="25400" dir="2700000" rotWithShape="0">
                  <a:srgbClr val="000000"/>
                </a:outerShdw>
              </a:effectLst>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8</a:t>
            </a:fld>
            <a:endParaRPr lang="en-CA"/>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152400" y="304800"/>
            <a:ext cx="5562600" cy="68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800">
                <a:solidFill>
                  <a:srgbClr val="FFFFCC"/>
                </a:solidFill>
                <a:latin typeface="Book Antiqua"/>
                <a:ea typeface="Book Antiqua"/>
                <a:cs typeface="Book Antiqua"/>
                <a:sym typeface="Book Antiqua"/>
              </a:defRPr>
            </a:lvl1pPr>
          </a:lstStyle>
          <a:p>
            <a:pPr lvl="0">
              <a:defRPr sz="1800">
                <a:solidFill>
                  <a:srgbClr val="000000"/>
                </a:solidFill>
                <a:effectLst/>
              </a:defRPr>
            </a:pPr>
            <a:r>
              <a:rPr sz="2800" dirty="0">
                <a:solidFill>
                  <a:srgbClr val="FFFFCC"/>
                </a:solidFill>
              </a:rPr>
              <a:t>Hechanova &amp; Co., Inc.</a:t>
            </a:r>
          </a:p>
        </p:txBody>
      </p:sp>
      <p:sp>
        <p:nvSpPr>
          <p:cNvPr id="119" name="Shape 119"/>
          <p:cNvSpPr>
            <a:spLocks noGrp="1"/>
          </p:cNvSpPr>
          <p:nvPr>
            <p:ph type="body" idx="1"/>
          </p:nvPr>
        </p:nvSpPr>
        <p:spPr>
          <a:xfrm>
            <a:off x="457200" y="2514600"/>
            <a:ext cx="8229600" cy="3810000"/>
          </a:xfrm>
          <a:prstGeom prst="rect">
            <a:avLst/>
          </a:prstGeom>
          <a:extLst>
            <a:ext uri="{C572A759-6A51-4108-AA02-DFA0A04FC94B}">
              <ma14:wrappingTextBoxFlag xmlns="" xmlns:ma14="http://schemas.microsoft.com/office/mac/drawingml/2011/main" val="1"/>
            </a:ext>
          </a:extLst>
        </p:spPr>
        <p:txBody>
          <a:bodyPr lIns="0" tIns="0" rIns="0" bIns="0">
            <a:normAutofit fontScale="70000" lnSpcReduction="20000"/>
          </a:bodyPr>
          <a:lstStyle/>
          <a:p>
            <a:pPr eaLnBrk="1" hangingPunct="1"/>
            <a:r>
              <a:rPr lang="en-US" altLang="en-US" sz="4600" dirty="0">
                <a:solidFill>
                  <a:srgbClr val="FFC000"/>
                </a:solidFill>
              </a:rPr>
              <a:t>RA 9502 – Cheaper Medicines Act</a:t>
            </a:r>
          </a:p>
          <a:p>
            <a:pPr lvl="1" eaLnBrk="1" hangingPunct="1">
              <a:buNone/>
            </a:pPr>
            <a:r>
              <a:rPr lang="el-GR" altLang="en-US" sz="3600" i="1" dirty="0">
                <a:latin typeface="Arial Narrow" pitchFamily="34" charset="0"/>
              </a:rPr>
              <a:t>Φ</a:t>
            </a:r>
            <a:r>
              <a:rPr lang="el-GR" altLang="en-US" sz="4400" dirty="0"/>
              <a:t> </a:t>
            </a:r>
            <a:r>
              <a:rPr lang="en-US" altLang="en-US" sz="4200" dirty="0"/>
              <a:t>New requisites on patentability (amended the IP Code)</a:t>
            </a:r>
          </a:p>
          <a:p>
            <a:pPr lvl="1" eaLnBrk="1" hangingPunct="1">
              <a:buNone/>
            </a:pPr>
            <a:r>
              <a:rPr lang="el-GR" altLang="en-US" sz="3600" i="1" dirty="0">
                <a:latin typeface="Arial Narrow" pitchFamily="34" charset="0"/>
              </a:rPr>
              <a:t>Φ</a:t>
            </a:r>
            <a:r>
              <a:rPr lang="el-GR" altLang="en-US" sz="4400" dirty="0"/>
              <a:t> </a:t>
            </a:r>
            <a:r>
              <a:rPr lang="en-US" altLang="en-US" sz="4200" dirty="0"/>
              <a:t>Provided an international exhaustion of patents regime for drugs and medicines</a:t>
            </a:r>
          </a:p>
          <a:p>
            <a:pPr lvl="1" eaLnBrk="1" hangingPunct="1">
              <a:buNone/>
            </a:pPr>
            <a:r>
              <a:rPr lang="el-GR" altLang="en-US" sz="3600" i="1" dirty="0">
                <a:latin typeface="Arial Narrow" pitchFamily="34" charset="0"/>
              </a:rPr>
              <a:t>Φ</a:t>
            </a:r>
            <a:r>
              <a:rPr lang="el-GR" altLang="en-US" sz="4400" dirty="0"/>
              <a:t> </a:t>
            </a:r>
            <a:r>
              <a:rPr lang="en-US" altLang="en-US" sz="4200" dirty="0"/>
              <a:t>Parallel importation</a:t>
            </a:r>
          </a:p>
          <a:p>
            <a:pPr lvl="1" eaLnBrk="1" hangingPunct="1">
              <a:buNone/>
            </a:pPr>
            <a:r>
              <a:rPr lang="el-GR" altLang="en-US" sz="3600" i="1" dirty="0">
                <a:latin typeface="Arial Narrow" pitchFamily="34" charset="0"/>
              </a:rPr>
              <a:t>Φ</a:t>
            </a:r>
            <a:r>
              <a:rPr lang="el-GR" altLang="en-US" sz="4400" dirty="0"/>
              <a:t> </a:t>
            </a:r>
            <a:r>
              <a:rPr lang="en-US" altLang="en-US" sz="4200" dirty="0" err="1"/>
              <a:t>Bolar</a:t>
            </a:r>
            <a:r>
              <a:rPr lang="en-US" altLang="en-US" sz="4200" dirty="0"/>
              <a:t> provision</a:t>
            </a:r>
          </a:p>
          <a:p>
            <a:pPr lvl="1" eaLnBrk="1" hangingPunct="1">
              <a:buNone/>
            </a:pPr>
            <a:r>
              <a:rPr lang="el-GR" altLang="en-US" sz="3600" i="1" dirty="0">
                <a:latin typeface="Arial Narrow" pitchFamily="34" charset="0"/>
              </a:rPr>
              <a:t>Φ</a:t>
            </a:r>
            <a:r>
              <a:rPr lang="el-GR" altLang="en-US" sz="4400" dirty="0"/>
              <a:t> </a:t>
            </a:r>
            <a:r>
              <a:rPr lang="en-US" altLang="en-US" sz="4200" dirty="0"/>
              <a:t>Data exclusivity</a:t>
            </a:r>
          </a:p>
          <a:p>
            <a:pPr eaLnBrk="1" hangingPunct="1">
              <a:buNone/>
            </a:pPr>
            <a:endParaRPr lang="en-US" altLang="en-US" sz="2400" dirty="0"/>
          </a:p>
        </p:txBody>
      </p:sp>
      <p:sp>
        <p:nvSpPr>
          <p:cNvPr id="120" name="Shape 120"/>
          <p:cNvSpPr/>
          <p:nvPr/>
        </p:nvSpPr>
        <p:spPr>
          <a:xfrm>
            <a:off x="5486400" y="368299"/>
            <a:ext cx="3352800"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a:r>
              <a:rPr i="1" dirty="0">
                <a:solidFill>
                  <a:srgbClr val="FFFFCC"/>
                </a:solidFill>
                <a:latin typeface="Book Antiqua"/>
                <a:ea typeface="Book Antiqua"/>
                <a:cs typeface="Book Antiqua"/>
                <a:sym typeface="Book Antiqua"/>
              </a:rPr>
              <a:t>Passion for service…</a:t>
            </a:r>
            <a:br>
              <a:rPr i="1" dirty="0">
                <a:solidFill>
                  <a:srgbClr val="FFFFCC"/>
                </a:solidFill>
                <a:latin typeface="Book Antiqua"/>
                <a:ea typeface="Book Antiqua"/>
                <a:cs typeface="Book Antiqua"/>
                <a:sym typeface="Book Antiqua"/>
              </a:rPr>
            </a:br>
            <a:r>
              <a:rPr i="1" dirty="0">
                <a:solidFill>
                  <a:srgbClr val="FFFFCC"/>
                </a:solidFill>
                <a:latin typeface="Book Antiqua"/>
                <a:ea typeface="Book Antiqua"/>
                <a:cs typeface="Book Antiqua"/>
                <a:sym typeface="Book Antiqua"/>
              </a:rPr>
              <a:t>… service with integrity</a:t>
            </a:r>
          </a:p>
        </p:txBody>
      </p:sp>
      <p:sp>
        <p:nvSpPr>
          <p:cNvPr id="121" name="Shape 121"/>
          <p:cNvSpPr/>
          <p:nvPr/>
        </p:nvSpPr>
        <p:spPr>
          <a:xfrm>
            <a:off x="228600" y="228600"/>
            <a:ext cx="8686800" cy="838200"/>
          </a:xfrm>
          <a:prstGeom prst="rect">
            <a:avLst/>
          </a:prstGeom>
          <a:ln w="12700">
            <a:solidFill>
              <a:srgbClr val="FFFFCC"/>
            </a:solidFill>
            <a:round/>
          </a:ln>
        </p:spPr>
        <p:txBody>
          <a:bodyPr lIns="0" tIns="0" rIns="0" bIns="0" anchor="ctr"/>
          <a:lstStyle/>
          <a:p>
            <a:pPr lvl="0">
              <a:defRPr>
                <a:solidFill>
                  <a:srgbClr val="FFFFFF"/>
                </a:solidFill>
                <a:latin typeface="Arial"/>
                <a:ea typeface="Arial"/>
                <a:cs typeface="Arial"/>
                <a:sym typeface="Arial"/>
              </a:defRPr>
            </a:pPr>
            <a:endParaRPr/>
          </a:p>
        </p:txBody>
      </p:sp>
      <p:sp>
        <p:nvSpPr>
          <p:cNvPr id="122" name="Shape 122"/>
          <p:cNvSpPr/>
          <p:nvPr/>
        </p:nvSpPr>
        <p:spPr>
          <a:xfrm>
            <a:off x="228600" y="1559867"/>
            <a:ext cx="8458200" cy="4616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sz="4200">
                <a:solidFill>
                  <a:srgbClr val="FFCC66"/>
                </a:solidFill>
                <a:effectLst>
                  <a:outerShdw blurRad="12700" dist="25400" dir="2700000" rotWithShape="0">
                    <a:srgbClr val="000000"/>
                  </a:outerShdw>
                </a:effectLst>
                <a:latin typeface="Arial Bold"/>
                <a:ea typeface="Arial Bold"/>
                <a:cs typeface="Arial Bold"/>
                <a:sym typeface="Arial Bold"/>
              </a:defRPr>
            </a:lvl1pPr>
          </a:lstStyle>
          <a:p>
            <a:pPr lvl="0">
              <a:defRPr sz="1800">
                <a:solidFill>
                  <a:srgbClr val="000000"/>
                </a:solidFill>
                <a:effectLst/>
              </a:defRPr>
            </a:pPr>
            <a:r>
              <a:rPr lang="en-US" altLang="en-US" sz="3000" dirty="0">
                <a:solidFill>
                  <a:srgbClr val="FFC000"/>
                </a:solidFill>
                <a:latin typeface="Verdana" pitchFamily="34" charset="0"/>
                <a:ea typeface="Verdana" pitchFamily="34" charset="0"/>
                <a:cs typeface="Verdana" pitchFamily="34" charset="0"/>
              </a:rPr>
              <a:t>Philippine IP Regulatory Framework</a:t>
            </a:r>
            <a:endParaRPr sz="3000" dirty="0">
              <a:solidFill>
                <a:srgbClr val="FFC000"/>
              </a:solidFill>
              <a:effectLst>
                <a:outerShdw blurRad="12700" dist="25400" dir="2700000" rotWithShape="0">
                  <a:srgbClr val="000000"/>
                </a:outerShdw>
              </a:effectLst>
              <a:latin typeface="Verdana" pitchFamily="34" charset="0"/>
              <a:ea typeface="Verdana" pitchFamily="34" charset="0"/>
              <a:cs typeface="Verdana" pitchFamily="34" charset="0"/>
            </a:endParaRPr>
          </a:p>
        </p:txBody>
      </p:sp>
      <p:sp>
        <p:nvSpPr>
          <p:cNvPr id="7" name="Slide Number Placeholder 6"/>
          <p:cNvSpPr>
            <a:spLocks noGrp="1"/>
          </p:cNvSpPr>
          <p:nvPr>
            <p:ph type="sldNum" sz="quarter" idx="2"/>
          </p:nvPr>
        </p:nvSpPr>
        <p:spPr/>
        <p:txBody>
          <a:bodyPr/>
          <a:lstStyle/>
          <a:p>
            <a:pPr lvl="0"/>
            <a:fld id="{86CB4B4D-7CA3-9044-876B-883B54F8677D}" type="slidenum">
              <a:rPr lang="en-CA" smtClean="0"/>
              <a:pPr lvl="0"/>
              <a:t>9</a:t>
            </a:fld>
            <a:endParaRPr lang="en-CA"/>
          </a:p>
        </p:txBody>
      </p:sp>
    </p:spTree>
    <p:extLst>
      <p:ext uri="{BB962C8B-B14F-4D97-AF65-F5344CB8AC3E}">
        <p14:creationId xmlns:p14="http://schemas.microsoft.com/office/powerpoint/2010/main" xmlns="" val="425361075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33CCCC"/>
      </a:accent1>
      <a:accent2>
        <a:srgbClr val="66CCFF"/>
      </a:accent2>
      <a:accent3>
        <a:srgbClr val="AAB8E0"/>
      </a:accent3>
      <a:accent4>
        <a:srgbClr val="DADADA"/>
      </a:accent4>
      <a:accent5>
        <a:srgbClr val="ADE0E0"/>
      </a:accent5>
      <a:accent6>
        <a:srgbClr val="5CB9E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CCCC"/>
        </a:solidFill>
        <a:ln w="25400" cap="flat">
          <a:solidFill>
            <a:srgbClr val="33CCCC"/>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3CCCC"/>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33CCCC"/>
      </a:accent1>
      <a:accent2>
        <a:srgbClr val="66CCFF"/>
      </a:accent2>
      <a:accent3>
        <a:srgbClr val="AAB8E0"/>
      </a:accent3>
      <a:accent4>
        <a:srgbClr val="DADADA"/>
      </a:accent4>
      <a:accent5>
        <a:srgbClr val="ADE0E0"/>
      </a:accent5>
      <a:accent6>
        <a:srgbClr val="5CB9E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CCCC"/>
        </a:solidFill>
        <a:ln w="25400" cap="flat">
          <a:solidFill>
            <a:srgbClr val="33CCCC"/>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3CCCC"/>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824</TotalTime>
  <Words>3685</Words>
  <Application>Microsoft Office PowerPoint</Application>
  <PresentationFormat>On-screen Show (4:3)</PresentationFormat>
  <Paragraphs>499</Paragraphs>
  <Slides>58</Slides>
  <Notes>55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Default</vt:lpstr>
      <vt:lpstr>Microsoft Office PowerPoint 97-2003 Presentation</vt:lpstr>
      <vt:lpstr>IP PROTECTION IN THE PHILIPPINES: CHALLENGES FOR THE PHARMA INDUSTRIES</vt:lpstr>
      <vt:lpstr>IP PROTECTION IN THE PHILIPPINES: CHALLENGES FOR THE PHARMA INDUSTRIES</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Unilab Drug Product Roadmap</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lpstr>Hechanova &amp; Co., Inc.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PROTECTION IN THE PHILIPPINES: CHALLENGES FOR THE PHARMA INDUSTRIES</dc:title>
  <dc:creator>Hechanova</dc:creator>
  <cp:lastModifiedBy>seminar</cp:lastModifiedBy>
  <cp:revision>123</cp:revision>
  <dcterms:modified xsi:type="dcterms:W3CDTF">2017-02-11T03:19:24Z</dcterms:modified>
</cp:coreProperties>
</file>